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73" r:id="rId5"/>
    <p:sldId id="27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69" r:id="rId17"/>
    <p:sldId id="283" r:id="rId18"/>
    <p:sldId id="284" r:id="rId19"/>
    <p:sldId id="285" r:id="rId20"/>
    <p:sldId id="286" r:id="rId21"/>
    <p:sldId id="287" r:id="rId22"/>
    <p:sldId id="275" r:id="rId23"/>
    <p:sldId id="276" r:id="rId24"/>
    <p:sldId id="277" r:id="rId25"/>
    <p:sldId id="288" r:id="rId26"/>
    <p:sldId id="278" r:id="rId27"/>
    <p:sldId id="279" r:id="rId28"/>
    <p:sldId id="290" r:id="rId29"/>
    <p:sldId id="280" r:id="rId30"/>
    <p:sldId id="281" r:id="rId31"/>
    <p:sldId id="282" r:id="rId32"/>
    <p:sldId id="289" r:id="rId33"/>
    <p:sldId id="270" r:id="rId34"/>
    <p:sldId id="271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C2C8"/>
    <a:srgbClr val="352145"/>
    <a:srgbClr val="F86942"/>
    <a:srgbClr val="D17661"/>
    <a:srgbClr val="332043"/>
    <a:srgbClr val="41A2A9"/>
    <a:srgbClr val="CB6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795AEB-BDB5-4BFA-B6F5-1AEFD2EE2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6813F3-945C-4EA0-B8B7-9D2DEC7CE6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C0E339-23A1-4705-ABA0-141C97A7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B313CA-3235-4CD0-B0BD-C75240262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9711F8-EAEE-492B-A39F-DE28270C5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1683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D2346B-5C09-44D8-9648-1A262439C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6CA15C1-5DEE-4D17-AFA7-31176D6E0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4CFFDD-5F53-4BB2-9D19-043848A5F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E1BC0-5DB3-4298-9616-BC1B264C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A884C0-B11D-4F0D-8E42-3CA827B0C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676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B000D85-EE7A-49BE-8751-BA0892A29E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F040D3-9E9C-479E-89C6-F6040454B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DCF8AEF-3726-4A1C-AA24-980C89BF8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C3E516-E176-455E-B5CC-0B99A9F4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89C038-5CC2-4295-AE43-11F2BD07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587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61E56-F33E-480B-9786-C2BCB591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F6DCC8-6C1A-464F-82C2-BE552F555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A59435-0FB0-4D40-8223-B6DF0329F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F69C0C-ED57-477A-80AD-46861AB3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E68074-531A-456E-B13D-25F4BE3BF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104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FFA667-D967-423E-B1F0-7CDA590F9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BA4AB3-D59A-4E6E-9F77-840D8A0B8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86A687-2BC3-4AF3-9A71-1D337208C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E52297-7132-4C32-93C6-E7BE8C074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EE8CAD-BD22-440A-9274-12BDB31E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204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FE1E9-2FDD-4D4D-9DFF-4FB633728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1BDEB8-8BD9-48D2-A1E6-676213A56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53D394-D9BA-4D1D-A920-E6BCA9BB8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D9C3597-A0A7-4B44-B475-2ED93F92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5AD01C5-D8A0-4C16-9E7A-C9C5E4ED7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5E701F-E377-4648-9ABE-E25CDBC8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9532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588D96-CF25-4357-A3C4-5A483D25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15385E-73D1-45BB-BE35-D20DE157BE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3E6AC30-908B-4F73-8490-1FB6DB271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8E2DFA-8163-4AA8-A411-B4398B582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593916C-071F-4110-91B4-20755B14D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92C8186-2B5D-4DB0-97A9-3E13A4F48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54F8FB4-FCF6-46CB-9000-CB44245CA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EFA8D2D-A719-43DE-8EC3-9195E2A66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238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62318-7B00-431F-AA0F-CE44ABC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CF8BC57-5782-4577-9395-FD1B54122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341E2FB-A57E-4C29-A284-38254899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FEC6E9-54F2-41B0-B3C1-B025D4B3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12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10C3091-79EE-4697-A3CA-4A1B3169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59A423-95F2-46AA-A228-5C08BF444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86C8BE-2FCB-4964-8E69-72C25BC4D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0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D28A39-60A3-46E0-B58A-2AB641024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D513F8-F6E7-4DE5-A738-9766AB907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8004B93-D728-4EF8-8206-FDDEB1E1C7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3BFA9A-EBB0-47C8-AE8C-921D38FE6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D10192A-995F-493D-8191-9BD264F62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E592AD-7FBD-496A-A6FE-870353E2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255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D23AA2-355F-4729-8D64-82C62985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1D7A2C6-3A8C-4E47-A1C0-BDB2452932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568003-CCFC-411B-A5F6-EF7DBAF3E1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D8F3B2-2F01-4958-8555-27AF4EA6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8F360F-A68B-4D9B-BCDA-8ED44965C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8C5D1D1-AA02-4588-ADBB-7DF8A29C4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324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F4A07B-FBF4-463C-AA6B-E8386BCBD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376A37-7683-4723-81BD-EE580E120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2ECDAF-DAE5-4CB7-9462-E01A1B0BB2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69D1B-E9C5-43BE-85A8-58690BDEDF0C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8EA085-8787-446B-A231-A6A044E04F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DFBEF44-223E-418D-90A9-40EAC687DE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8D96C8-D608-4D54-ADBA-8220631BB5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999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.svg"/><Relationship Id="rId7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png"/><Relationship Id="rId3" Type="http://schemas.openxmlformats.org/officeDocument/2006/relationships/image" Target="../media/image23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22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8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eg"/><Relationship Id="rId3" Type="http://schemas.openxmlformats.org/officeDocument/2006/relationships/image" Target="../media/image2.sv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4.svg"/><Relationship Id="rId10" Type="http://schemas.openxmlformats.org/officeDocument/2006/relationships/image" Target="../media/image63.jpeg"/><Relationship Id="rId4" Type="http://schemas.openxmlformats.org/officeDocument/2006/relationships/image" Target="../media/image3.png"/><Relationship Id="rId9" Type="http://schemas.openxmlformats.org/officeDocument/2006/relationships/image" Target="../media/image6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18" Type="http://schemas.openxmlformats.org/officeDocument/2006/relationships/image" Target="../media/image21.sv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svg"/><Relationship Id="rId4" Type="http://schemas.openxmlformats.org/officeDocument/2006/relationships/image" Target="../media/image7.emf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23.svg"/><Relationship Id="rId7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9D8D4385-4CEF-4145-86E6-F232733A87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4C3931E-CCF6-4821-A1A7-0139A8D981C9}"/>
              </a:ext>
            </a:extLst>
          </p:cNvPr>
          <p:cNvSpPr txBox="1"/>
          <p:nvPr/>
        </p:nvSpPr>
        <p:spPr>
          <a:xfrm>
            <a:off x="2685535" y="2274838"/>
            <a:ext cx="68209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INTRODUÇÃO AO </a:t>
            </a:r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DESIGN GRÁFICO </a:t>
            </a:r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PARA IGREJAS.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64C22F6-C4A5-49C5-99B8-2A081FA7C43B}"/>
              </a:ext>
            </a:extLst>
          </p:cNvPr>
          <p:cNvSpPr txBox="1"/>
          <p:nvPr/>
        </p:nvSpPr>
        <p:spPr>
          <a:xfrm>
            <a:off x="4430319" y="1213530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BC2C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HARIM Design &amp; computação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CE79BD7-A33A-4160-9060-8FCD5194603D}"/>
              </a:ext>
            </a:extLst>
          </p:cNvPr>
          <p:cNvSpPr txBox="1"/>
          <p:nvPr/>
        </p:nvSpPr>
        <p:spPr>
          <a:xfrm>
            <a:off x="4597837" y="5538836"/>
            <a:ext cx="299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>
                <a:solidFill>
                  <a:srgbClr val="0BC2C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Aula 1 – Conceitos básicos</a:t>
            </a:r>
          </a:p>
        </p:txBody>
      </p:sp>
    </p:spTree>
    <p:extLst>
      <p:ext uri="{BB962C8B-B14F-4D97-AF65-F5344CB8AC3E}">
        <p14:creationId xmlns:p14="http://schemas.microsoft.com/office/powerpoint/2010/main" val="104583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FBFDB5C-9F1C-40B1-90ED-799D2F0065D6}"/>
              </a:ext>
            </a:extLst>
          </p:cNvPr>
          <p:cNvSpPr txBox="1"/>
          <p:nvPr/>
        </p:nvSpPr>
        <p:spPr>
          <a:xfrm>
            <a:off x="1927654" y="601362"/>
            <a:ext cx="83366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0BC2C8"/>
                </a:solidFill>
                <a:latin typeface="Raleway Black" panose="020B0A03030101060003" pitchFamily="34" charset="0"/>
              </a:rPr>
              <a:t>A ÁREA QUE IREMOS NOS APROFUNDAR É A DE </a:t>
            </a:r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DESIGN GRÁFICO,</a:t>
            </a:r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 </a:t>
            </a:r>
            <a:r>
              <a:rPr lang="pt-BR" sz="4800" dirty="0">
                <a:solidFill>
                  <a:srgbClr val="0BC2C8"/>
                </a:solidFill>
                <a:latin typeface="Raleway Black" panose="020B0A03030101060003" pitchFamily="34" charset="0"/>
              </a:rPr>
              <a:t>COM FOCO EM</a:t>
            </a:r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 </a:t>
            </a:r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EDIÇÃO</a:t>
            </a:r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 </a:t>
            </a:r>
            <a:r>
              <a:rPr lang="pt-BR" sz="4800" dirty="0">
                <a:solidFill>
                  <a:srgbClr val="0BC2C8"/>
                </a:solidFill>
                <a:latin typeface="Raleway Black" panose="020B0A03030101060003" pitchFamily="34" charset="0"/>
              </a:rPr>
              <a:t>DE IMAGEM E VÍDEO, </a:t>
            </a:r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CRIAÇÃO</a:t>
            </a:r>
            <a:r>
              <a:rPr lang="pt-BR" sz="4800" dirty="0">
                <a:solidFill>
                  <a:srgbClr val="0BC2C8"/>
                </a:solidFill>
                <a:latin typeface="Raleway Black" panose="020B0A03030101060003" pitchFamily="34" charset="0"/>
              </a:rPr>
              <a:t> DE VETORES E ANIMAÇÕES, CORES E TIPOGRAFIA.</a:t>
            </a:r>
          </a:p>
        </p:txBody>
      </p:sp>
    </p:spTree>
    <p:extLst>
      <p:ext uri="{BB962C8B-B14F-4D97-AF65-F5344CB8AC3E}">
        <p14:creationId xmlns:p14="http://schemas.microsoft.com/office/powerpoint/2010/main" val="206205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78B9DCC-F6E5-433C-B98C-6F8D10A6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"/>
            <a:ext cx="6096000" cy="685799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2E846E8-6FD2-4AEC-9712-CD390976F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6096000" cy="685799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971F77A-04A5-4A58-808E-E25A6F93D595}"/>
              </a:ext>
            </a:extLst>
          </p:cNvPr>
          <p:cNvSpPr txBox="1"/>
          <p:nvPr/>
        </p:nvSpPr>
        <p:spPr>
          <a:xfrm>
            <a:off x="6722076" y="1804084"/>
            <a:ext cx="4905862" cy="281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Área responsável pela comunicação de um conceito ou ideia através de recursos visuais (imagens, vídeos) e tipográficos (texto, fonte) geralmente voltada para mídias impressas ou com fins em redes sociais.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B47AA9-0E74-4E60-BBAA-A1A0E8F5F415}"/>
              </a:ext>
            </a:extLst>
          </p:cNvPr>
          <p:cNvSpPr txBox="1"/>
          <p:nvPr/>
        </p:nvSpPr>
        <p:spPr>
          <a:xfrm>
            <a:off x="203212" y="2324484"/>
            <a:ext cx="5689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O QUE É</a:t>
            </a:r>
            <a:endParaRPr lang="pt-BR" dirty="0"/>
          </a:p>
          <a:p>
            <a:pPr algn="ctr"/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DESIGN GRÁFICO?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BDDC30C-EDBA-4C50-9ACB-0DACB6A86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2143" y="1804084"/>
            <a:ext cx="479933" cy="32950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98F4C87-93BF-4631-8DED-00AF3FA099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9364285" y="4120332"/>
            <a:ext cx="479932" cy="3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14D29422-1159-46C4-A014-A309B9E28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1"/>
            <a:ext cx="6096000" cy="685799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29D9228D-87AB-4527-85B4-8C0B1C636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096000" y="1"/>
            <a:ext cx="6096000" cy="6857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F7B5DD1-E52F-4CFB-BD91-E7F9FD71D2CE}"/>
              </a:ext>
            </a:extLst>
          </p:cNvPr>
          <p:cNvSpPr txBox="1"/>
          <p:nvPr/>
        </p:nvSpPr>
        <p:spPr>
          <a:xfrm>
            <a:off x="203212" y="2274838"/>
            <a:ext cx="5689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APLICANDO O</a:t>
            </a:r>
            <a:endParaRPr lang="pt-BR" dirty="0"/>
          </a:p>
          <a:p>
            <a:pPr algn="ctr"/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DESIGN NA</a:t>
            </a:r>
          </a:p>
          <a:p>
            <a:pPr algn="ctr"/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PRÁTICA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9C41D89-2CD9-4F15-8780-428CBFE6DD02}"/>
              </a:ext>
            </a:extLst>
          </p:cNvPr>
          <p:cNvSpPr txBox="1"/>
          <p:nvPr/>
        </p:nvSpPr>
        <p:spPr>
          <a:xfrm>
            <a:off x="6722076" y="189468"/>
            <a:ext cx="490586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Temos as seguintes áreas: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D9A358F-5DF4-4F7A-AEB4-9C1FAD8E1B03}"/>
              </a:ext>
            </a:extLst>
          </p:cNvPr>
          <p:cNvGrpSpPr/>
          <p:nvPr/>
        </p:nvGrpSpPr>
        <p:grpSpPr>
          <a:xfrm>
            <a:off x="6327461" y="1029727"/>
            <a:ext cx="3023286" cy="2339549"/>
            <a:chOff x="6327461" y="1029727"/>
            <a:chExt cx="3023286" cy="2339549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921D3B5A-A7F8-49C2-B2B4-B45C7F2DB5BF}"/>
                </a:ext>
              </a:extLst>
            </p:cNvPr>
            <p:cNvSpPr txBox="1"/>
            <p:nvPr/>
          </p:nvSpPr>
          <p:spPr>
            <a:xfrm>
              <a:off x="6327461" y="1029727"/>
              <a:ext cx="3023286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Fotografia</a:t>
              </a:r>
            </a:p>
          </p:txBody>
        </p:sp>
        <p:pic>
          <p:nvPicPr>
            <p:cNvPr id="2050" name="Picture 2" descr="Resultado de imagem para fotografia">
              <a:extLst>
                <a:ext uri="{FF2B5EF4-FFF2-40B4-BE49-F238E27FC236}">
                  <a16:creationId xmlns:a16="http://schemas.microsoft.com/office/drawing/2014/main" id="{103B48A1-AF59-4DEB-ACE9-E4BD1B2DD6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8192" y="1714500"/>
              <a:ext cx="2941824" cy="16547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9C123B6-44A0-4F21-A4CE-9A7F7C7DBB67}"/>
              </a:ext>
            </a:extLst>
          </p:cNvPr>
          <p:cNvGrpSpPr/>
          <p:nvPr/>
        </p:nvGrpSpPr>
        <p:grpSpPr>
          <a:xfrm>
            <a:off x="9168714" y="1822116"/>
            <a:ext cx="3023286" cy="2275405"/>
            <a:chOff x="9168714" y="1822116"/>
            <a:chExt cx="3023286" cy="2275405"/>
          </a:xfrm>
        </p:grpSpPr>
        <p:pic>
          <p:nvPicPr>
            <p:cNvPr id="2052" name="Picture 4" descr="Imagem relacionada">
              <a:extLst>
                <a:ext uri="{FF2B5EF4-FFF2-40B4-BE49-F238E27FC236}">
                  <a16:creationId xmlns:a16="http://schemas.microsoft.com/office/drawing/2014/main" id="{0165BC74-0F22-4A24-8484-B08B0CC41A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4811" y="2463919"/>
              <a:ext cx="1631092" cy="1633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AFA58C62-041B-407F-997B-DAEB6C0C5695}"/>
                </a:ext>
              </a:extLst>
            </p:cNvPr>
            <p:cNvSpPr txBox="1"/>
            <p:nvPr/>
          </p:nvSpPr>
          <p:spPr>
            <a:xfrm>
              <a:off x="9168714" y="1822116"/>
              <a:ext cx="3023286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Vetorização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7A7066D-2A7D-44B9-A680-DF604AADB436}"/>
              </a:ext>
            </a:extLst>
          </p:cNvPr>
          <p:cNvGrpSpPr/>
          <p:nvPr/>
        </p:nvGrpSpPr>
        <p:grpSpPr>
          <a:xfrm>
            <a:off x="6166823" y="3496960"/>
            <a:ext cx="3344562" cy="1887493"/>
            <a:chOff x="6166823" y="3496960"/>
            <a:chExt cx="3344562" cy="1887493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B605547-4805-4337-9D8C-89049294A51F}"/>
                </a:ext>
              </a:extLst>
            </p:cNvPr>
            <p:cNvSpPr txBox="1"/>
            <p:nvPr/>
          </p:nvSpPr>
          <p:spPr>
            <a:xfrm>
              <a:off x="6327461" y="3496960"/>
              <a:ext cx="3023286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Desenho 3D</a:t>
              </a:r>
            </a:p>
          </p:txBody>
        </p:sp>
        <p:pic>
          <p:nvPicPr>
            <p:cNvPr id="2054" name="Picture 6" descr="Resultado de imagem para desenho 3d">
              <a:extLst>
                <a:ext uri="{FF2B5EF4-FFF2-40B4-BE49-F238E27FC236}">
                  <a16:creationId xmlns:a16="http://schemas.microsoft.com/office/drawing/2014/main" id="{3F72264E-2F4C-4AD4-8721-7F93BCA79A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6823" y="4114577"/>
              <a:ext cx="3344562" cy="1269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1736A0A-371B-4BFA-AA59-541D4EF65290}"/>
              </a:ext>
            </a:extLst>
          </p:cNvPr>
          <p:cNvGrpSpPr/>
          <p:nvPr/>
        </p:nvGrpSpPr>
        <p:grpSpPr>
          <a:xfrm>
            <a:off x="9144000" y="4244697"/>
            <a:ext cx="3023286" cy="2252194"/>
            <a:chOff x="9144000" y="4244697"/>
            <a:chExt cx="3023286" cy="2252194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076B6E5-18A5-40F9-8E10-39AF80E8164E}"/>
                </a:ext>
              </a:extLst>
            </p:cNvPr>
            <p:cNvSpPr txBox="1"/>
            <p:nvPr/>
          </p:nvSpPr>
          <p:spPr>
            <a:xfrm>
              <a:off x="9144000" y="4244697"/>
              <a:ext cx="3023286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Edição digital</a:t>
              </a:r>
            </a:p>
          </p:txBody>
        </p:sp>
        <p:pic>
          <p:nvPicPr>
            <p:cNvPr id="2056" name="Picture 8" descr="Resultado de imagem para jornal">
              <a:extLst>
                <a:ext uri="{FF2B5EF4-FFF2-40B4-BE49-F238E27FC236}">
                  <a16:creationId xmlns:a16="http://schemas.microsoft.com/office/drawing/2014/main" id="{5959EC19-DBA2-4A5F-95C2-9BB72968A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7825" y="4896691"/>
              <a:ext cx="1190625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5435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02369458-83DD-4466-9203-53FF92CBD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1"/>
            <a:ext cx="12192000" cy="68579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DA7DFD-A341-4B7A-969C-28AFECFD4A4C}"/>
              </a:ext>
            </a:extLst>
          </p:cNvPr>
          <p:cNvSpPr txBox="1"/>
          <p:nvPr/>
        </p:nvSpPr>
        <p:spPr>
          <a:xfrm>
            <a:off x="3251206" y="297757"/>
            <a:ext cx="5689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SOFTWARES UTILIZADOS:</a:t>
            </a:r>
            <a:endParaRPr lang="pt-BR" sz="4800" dirty="0">
              <a:solidFill>
                <a:srgbClr val="F86942"/>
              </a:solidFill>
              <a:latin typeface="Raleway Black" panose="020B0A03030101060003" pitchFamily="34" charset="0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6897432-791B-45AD-8787-C98F58609B8C}"/>
              </a:ext>
            </a:extLst>
          </p:cNvPr>
          <p:cNvGrpSpPr/>
          <p:nvPr/>
        </p:nvGrpSpPr>
        <p:grpSpPr>
          <a:xfrm>
            <a:off x="306614" y="1845003"/>
            <a:ext cx="5480269" cy="4004351"/>
            <a:chOff x="306614" y="1845003"/>
            <a:chExt cx="5480269" cy="4004351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BE09AB74-A433-431B-A093-2F48D0165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766540" y="4641525"/>
              <a:ext cx="628650" cy="628650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49DA8C1B-82D4-4458-B498-0189D4D76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97925" y="4664852"/>
              <a:ext cx="628650" cy="628650"/>
            </a:xfrm>
            <a:prstGeom prst="rect">
              <a:avLst/>
            </a:prstGeom>
          </p:spPr>
        </p:pic>
        <p:pic>
          <p:nvPicPr>
            <p:cNvPr id="8" name="Gráfico 7">
              <a:extLst>
                <a:ext uri="{FF2B5EF4-FFF2-40B4-BE49-F238E27FC236}">
                  <a16:creationId xmlns:a16="http://schemas.microsoft.com/office/drawing/2014/main" id="{D72DB6B3-35F3-4963-BA91-D24FF10D3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47596" y="4636860"/>
              <a:ext cx="628650" cy="628650"/>
            </a:xfrm>
            <a:prstGeom prst="rect">
              <a:avLst/>
            </a:prstGeom>
          </p:spPr>
        </p:pic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09612399-9B42-41EE-BD54-D1FD3D68E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7925" y="3398094"/>
              <a:ext cx="628650" cy="628650"/>
            </a:xfrm>
            <a:prstGeom prst="rect">
              <a:avLst/>
            </a:prstGeom>
          </p:spPr>
        </p:pic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BA7B8EF5-FEA6-4085-9DCE-03292D589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778981" y="3398094"/>
              <a:ext cx="628650" cy="628650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EC5FAA7D-A585-493F-9900-FB3545999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669368" y="3398094"/>
              <a:ext cx="628650" cy="628650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0E76B3A8-81B9-4E48-A441-A86A91CC7EC7}"/>
                </a:ext>
              </a:extLst>
            </p:cNvPr>
            <p:cNvSpPr txBox="1"/>
            <p:nvPr/>
          </p:nvSpPr>
          <p:spPr>
            <a:xfrm>
              <a:off x="832022" y="1845003"/>
              <a:ext cx="4539049" cy="14315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b="1" spc="0" dirty="0">
                  <a:solidFill>
                    <a:schemeClr val="bg1"/>
                  </a:solidFill>
                </a:rPr>
                <a:t>Softwares mais comuns (programas a serem utilizados nesse curso):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FE3E8E2-C1DD-4F0B-A988-40ECA41EFA9B}"/>
                </a:ext>
              </a:extLst>
            </p:cNvPr>
            <p:cNvSpPr txBox="1"/>
            <p:nvPr/>
          </p:nvSpPr>
          <p:spPr>
            <a:xfrm>
              <a:off x="409060" y="4054538"/>
              <a:ext cx="1606380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Photoshop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A7DD84F0-4657-453A-9620-B536E01A5072}"/>
                </a:ext>
              </a:extLst>
            </p:cNvPr>
            <p:cNvSpPr txBox="1"/>
            <p:nvPr/>
          </p:nvSpPr>
          <p:spPr>
            <a:xfrm>
              <a:off x="2277675" y="4054538"/>
              <a:ext cx="1606380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Illustrator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7FAB86D-5153-46D0-B1A8-B4B1F9782662}"/>
                </a:ext>
              </a:extLst>
            </p:cNvPr>
            <p:cNvSpPr txBox="1"/>
            <p:nvPr/>
          </p:nvSpPr>
          <p:spPr>
            <a:xfrm>
              <a:off x="4180503" y="4054538"/>
              <a:ext cx="1606380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InDesign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0DACEA1-FA36-4AC5-986D-90E6E2BC9C7C}"/>
                </a:ext>
              </a:extLst>
            </p:cNvPr>
            <p:cNvSpPr txBox="1"/>
            <p:nvPr/>
          </p:nvSpPr>
          <p:spPr>
            <a:xfrm>
              <a:off x="4180503" y="5344536"/>
              <a:ext cx="1606380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 err="1">
                  <a:solidFill>
                    <a:schemeClr val="bg1"/>
                  </a:solidFill>
                </a:rPr>
                <a:t>Audition</a:t>
              </a:r>
              <a:endParaRPr lang="pt-BR" sz="2000" spc="0" dirty="0">
                <a:solidFill>
                  <a:schemeClr val="bg1"/>
                </a:solidFill>
              </a:endParaRP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5AFAABA9-157D-43A4-BA93-0840583ADE6F}"/>
                </a:ext>
              </a:extLst>
            </p:cNvPr>
            <p:cNvSpPr txBox="1"/>
            <p:nvPr/>
          </p:nvSpPr>
          <p:spPr>
            <a:xfrm>
              <a:off x="2191092" y="5344536"/>
              <a:ext cx="1779546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 err="1">
                  <a:solidFill>
                    <a:schemeClr val="bg1"/>
                  </a:solidFill>
                </a:rPr>
                <a:t>After</a:t>
              </a:r>
              <a:r>
                <a:rPr lang="pt-BR" sz="2000" spc="0" dirty="0">
                  <a:solidFill>
                    <a:schemeClr val="bg1"/>
                  </a:solidFill>
                </a:rPr>
                <a:t> </a:t>
              </a:r>
              <a:r>
                <a:rPr lang="pt-BR" sz="2000" spc="0" dirty="0" err="1">
                  <a:solidFill>
                    <a:schemeClr val="bg1"/>
                  </a:solidFill>
                </a:rPr>
                <a:t>Effects</a:t>
              </a:r>
              <a:endParaRPr lang="pt-BR" sz="2000" spc="0" dirty="0">
                <a:solidFill>
                  <a:schemeClr val="bg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8BA8A51A-A68E-43E2-B437-5CDA02B93727}"/>
                </a:ext>
              </a:extLst>
            </p:cNvPr>
            <p:cNvSpPr txBox="1"/>
            <p:nvPr/>
          </p:nvSpPr>
          <p:spPr>
            <a:xfrm>
              <a:off x="306614" y="5344536"/>
              <a:ext cx="1779546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 err="1">
                  <a:solidFill>
                    <a:schemeClr val="bg1"/>
                  </a:solidFill>
                </a:rPr>
                <a:t>Premiere</a:t>
              </a:r>
              <a:r>
                <a:rPr lang="pt-BR" sz="2000" spc="0" dirty="0">
                  <a:solidFill>
                    <a:schemeClr val="bg1"/>
                  </a:solidFill>
                </a:rPr>
                <a:t> Pro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7FC13D9-6B19-4767-AE5B-6D61A612506D}"/>
              </a:ext>
            </a:extLst>
          </p:cNvPr>
          <p:cNvGrpSpPr/>
          <p:nvPr/>
        </p:nvGrpSpPr>
        <p:grpSpPr>
          <a:xfrm>
            <a:off x="6625186" y="1845003"/>
            <a:ext cx="5092522" cy="4262419"/>
            <a:chOff x="6625186" y="1845003"/>
            <a:chExt cx="5092522" cy="4262419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615CD1D-034E-4E1D-84D7-64FBAF078AE0}"/>
                </a:ext>
              </a:extLst>
            </p:cNvPr>
            <p:cNvSpPr txBox="1"/>
            <p:nvPr/>
          </p:nvSpPr>
          <p:spPr>
            <a:xfrm>
              <a:off x="6820929" y="1845003"/>
              <a:ext cx="4539049" cy="966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b="1" spc="0" dirty="0">
                  <a:solidFill>
                    <a:schemeClr val="bg1"/>
                  </a:solidFill>
                </a:rPr>
                <a:t>Outros softwares com as mesmas finalidades:</a:t>
              </a:r>
            </a:p>
          </p:txBody>
        </p:sp>
        <p:pic>
          <p:nvPicPr>
            <p:cNvPr id="4098" name="Picture 2" descr="Resultado de imagem para corel draw.png">
              <a:extLst>
                <a:ext uri="{FF2B5EF4-FFF2-40B4-BE49-F238E27FC236}">
                  <a16:creationId xmlns:a16="http://schemas.microsoft.com/office/drawing/2014/main" id="{963AFCD9-A16D-4775-A398-0A6EA22C86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6743" y="3291650"/>
              <a:ext cx="743266" cy="6610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557D282-CFA7-49E6-B5E5-1A45591DADE9}"/>
                </a:ext>
              </a:extLst>
            </p:cNvPr>
            <p:cNvSpPr txBox="1"/>
            <p:nvPr/>
          </p:nvSpPr>
          <p:spPr>
            <a:xfrm>
              <a:off x="6625186" y="4054538"/>
              <a:ext cx="1606380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Corel Draw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7553E99-37FE-402B-827A-20F104A105B3}"/>
                </a:ext>
              </a:extLst>
            </p:cNvPr>
            <p:cNvSpPr txBox="1"/>
            <p:nvPr/>
          </p:nvSpPr>
          <p:spPr>
            <a:xfrm>
              <a:off x="6820929" y="5140939"/>
              <a:ext cx="4539049" cy="966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E outros que não serão foco nesse curso. </a:t>
              </a:r>
            </a:p>
          </p:txBody>
        </p:sp>
        <p:pic>
          <p:nvPicPr>
            <p:cNvPr id="4102" name="Picture 6" descr="Resultado de imagem para pixelmator.png">
              <a:extLst>
                <a:ext uri="{FF2B5EF4-FFF2-40B4-BE49-F238E27FC236}">
                  <a16:creationId xmlns:a16="http://schemas.microsoft.com/office/drawing/2014/main" id="{2E0D04E1-4677-470C-A113-00C7E1051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1304" y="3291650"/>
              <a:ext cx="628651" cy="62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4656C527-10C2-4468-80D5-C87706E6A141}"/>
                </a:ext>
              </a:extLst>
            </p:cNvPr>
            <p:cNvSpPr txBox="1"/>
            <p:nvPr/>
          </p:nvSpPr>
          <p:spPr>
            <a:xfrm>
              <a:off x="8345071" y="4054538"/>
              <a:ext cx="1606380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 err="1">
                  <a:solidFill>
                    <a:schemeClr val="bg1"/>
                  </a:solidFill>
                </a:rPr>
                <a:t>Pixelmator</a:t>
              </a:r>
              <a:endParaRPr lang="pt-BR" sz="2000" spc="0" dirty="0">
                <a:solidFill>
                  <a:schemeClr val="bg1"/>
                </a:solidFill>
              </a:endParaRPr>
            </a:p>
          </p:txBody>
        </p:sp>
        <p:pic>
          <p:nvPicPr>
            <p:cNvPr id="4106" name="Picture 10" descr="Resultado de imagem para sony vegas.png">
              <a:extLst>
                <a:ext uri="{FF2B5EF4-FFF2-40B4-BE49-F238E27FC236}">
                  <a16:creationId xmlns:a16="http://schemas.microsoft.com/office/drawing/2014/main" id="{90A0A260-674D-4B71-AD3B-8D76D3C70E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00193" y="3291650"/>
              <a:ext cx="628651" cy="628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9FBBD288-01B3-4BFD-B7EC-708A4588F15F}"/>
                </a:ext>
              </a:extLst>
            </p:cNvPr>
            <p:cNvSpPr txBox="1"/>
            <p:nvPr/>
          </p:nvSpPr>
          <p:spPr>
            <a:xfrm>
              <a:off x="10111328" y="4054538"/>
              <a:ext cx="1606380" cy="50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pc="-150">
                  <a:solidFill>
                    <a:srgbClr val="41A2A9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pt-BR" sz="2000" spc="0" dirty="0">
                  <a:solidFill>
                    <a:schemeClr val="bg1"/>
                  </a:solidFill>
                </a:rPr>
                <a:t>Sony </a:t>
              </a:r>
              <a:r>
                <a:rPr lang="pt-BR" sz="2000" spc="0" dirty="0" err="1">
                  <a:solidFill>
                    <a:schemeClr val="bg1"/>
                  </a:solidFill>
                </a:rPr>
                <a:t>vegas</a:t>
              </a:r>
              <a:endParaRPr lang="pt-BR" sz="2000" spc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512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78B9DCC-F6E5-433C-B98C-6F8D10A6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"/>
            <a:ext cx="6096000" cy="685799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2E846E8-6FD2-4AEC-9712-CD390976F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6096000" cy="685799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971F77A-04A5-4A58-808E-E25A6F93D595}"/>
              </a:ext>
            </a:extLst>
          </p:cNvPr>
          <p:cNvSpPr txBox="1"/>
          <p:nvPr/>
        </p:nvSpPr>
        <p:spPr>
          <a:xfrm>
            <a:off x="6722076" y="461317"/>
            <a:ext cx="4905862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TIPOS DE IMAGEM DIGITAL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B47AA9-0E74-4E60-BBAA-A1A0E8F5F415}"/>
              </a:ext>
            </a:extLst>
          </p:cNvPr>
          <p:cNvSpPr txBox="1"/>
          <p:nvPr/>
        </p:nvSpPr>
        <p:spPr>
          <a:xfrm>
            <a:off x="203212" y="2324484"/>
            <a:ext cx="5689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MAIS CONCEITOS...</a:t>
            </a:r>
            <a:endParaRPr lang="pt-BR" sz="4800" dirty="0">
              <a:solidFill>
                <a:srgbClr val="352145"/>
              </a:solidFill>
              <a:latin typeface="Raleway Black" panose="020B0A03030101060003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4CD85A-646E-49A5-92DD-C18D8A19C177}"/>
              </a:ext>
            </a:extLst>
          </p:cNvPr>
          <p:cNvSpPr txBox="1"/>
          <p:nvPr/>
        </p:nvSpPr>
        <p:spPr>
          <a:xfrm>
            <a:off x="6722076" y="1301576"/>
            <a:ext cx="4905862" cy="4198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Bitmap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Possui maior grau de realismo;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Utilizado em Fotografias.</a:t>
            </a:r>
          </a:p>
          <a:p>
            <a:pPr algn="l">
              <a:lnSpc>
                <a:spcPct val="150000"/>
              </a:lnSpc>
            </a:pPr>
            <a:endParaRPr lang="pt-BR" sz="2000" spc="0" dirty="0">
              <a:solidFill>
                <a:schemeClr val="bg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Vetorial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Não perde qualidade ao ser dimensionada;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Utilizada em ilustrações e mídias impressas.</a:t>
            </a:r>
          </a:p>
        </p:txBody>
      </p:sp>
    </p:spTree>
    <p:extLst>
      <p:ext uri="{BB962C8B-B14F-4D97-AF65-F5344CB8AC3E}">
        <p14:creationId xmlns:p14="http://schemas.microsoft.com/office/powerpoint/2010/main" val="195420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Quadro de verÃ£o tropical com folhas de aquarela Vetor grÃ¡tis">
            <a:extLst>
              <a:ext uri="{FF2B5EF4-FFF2-40B4-BE49-F238E27FC236}">
                <a16:creationId xmlns:a16="http://schemas.microsoft.com/office/drawing/2014/main" id="{0892FE7F-D4E5-4269-B663-484A7C59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24" y="2236278"/>
            <a:ext cx="3294363" cy="329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DEDD8A4-CAEA-4B3D-8882-864BB04A0850}"/>
              </a:ext>
            </a:extLst>
          </p:cNvPr>
          <p:cNvSpPr txBox="1"/>
          <p:nvPr/>
        </p:nvSpPr>
        <p:spPr>
          <a:xfrm>
            <a:off x="203212" y="588990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VETORIAL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9326BE8-6F68-4887-BF90-37BB180FE18F}"/>
              </a:ext>
            </a:extLst>
          </p:cNvPr>
          <p:cNvSpPr txBox="1"/>
          <p:nvPr/>
        </p:nvSpPr>
        <p:spPr>
          <a:xfrm>
            <a:off x="6183882" y="588990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BITMAP</a:t>
            </a:r>
          </a:p>
        </p:txBody>
      </p:sp>
      <p:pic>
        <p:nvPicPr>
          <p:cNvPr id="5124" name="Picture 4" descr="Pai e filho Foto gratuita">
            <a:extLst>
              <a:ext uri="{FF2B5EF4-FFF2-40B4-BE49-F238E27FC236}">
                <a16:creationId xmlns:a16="http://schemas.microsoft.com/office/drawing/2014/main" id="{F89DC84F-C1D0-405A-BACD-28C711A9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417" y="2236278"/>
            <a:ext cx="4728518" cy="314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9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9912F8E2-5070-4BEB-AC21-7B833BC1B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0"/>
            <a:ext cx="6096000" cy="3428999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2C85A665-08F5-4969-A207-1E55E3105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89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FF7E049-89E4-43B9-AFEC-9359BE4056B9}"/>
              </a:ext>
            </a:extLst>
          </p:cNvPr>
          <p:cNvSpPr txBox="1"/>
          <p:nvPr/>
        </p:nvSpPr>
        <p:spPr>
          <a:xfrm>
            <a:off x="203212" y="2324484"/>
            <a:ext cx="5689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FORMATOS DE IMAGENS DIGITAIS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D4333-371A-43CB-8068-80F81C147507}"/>
              </a:ext>
            </a:extLst>
          </p:cNvPr>
          <p:cNvSpPr txBox="1"/>
          <p:nvPr/>
        </p:nvSpPr>
        <p:spPr>
          <a:xfrm>
            <a:off x="6299206" y="3536310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VETORIAL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D0CE8C1-C537-4C66-9A7A-4CDDD33C000F}"/>
              </a:ext>
            </a:extLst>
          </p:cNvPr>
          <p:cNvSpPr txBox="1"/>
          <p:nvPr/>
        </p:nvSpPr>
        <p:spPr>
          <a:xfrm>
            <a:off x="6183882" y="173491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BITMAP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C1D2559-F035-4FDC-82EE-23E9F1EA0FF6}"/>
              </a:ext>
            </a:extLst>
          </p:cNvPr>
          <p:cNvSpPr txBox="1"/>
          <p:nvPr/>
        </p:nvSpPr>
        <p:spPr>
          <a:xfrm>
            <a:off x="7760043" y="1301576"/>
            <a:ext cx="1054443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JPEG;</a:t>
            </a:r>
          </a:p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PNG;</a:t>
            </a:r>
          </a:p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GIF;</a:t>
            </a:r>
          </a:p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BMP;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1C15658-D45E-4196-92CB-CCEF65AA1788}"/>
              </a:ext>
            </a:extLst>
          </p:cNvPr>
          <p:cNvSpPr txBox="1"/>
          <p:nvPr/>
        </p:nvSpPr>
        <p:spPr>
          <a:xfrm>
            <a:off x="9448799" y="1301576"/>
            <a:ext cx="1054443" cy="966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TIFF;</a:t>
            </a:r>
          </a:p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RAW...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108DC6F-7125-4455-8173-2BB5025D7328}"/>
              </a:ext>
            </a:extLst>
          </p:cNvPr>
          <p:cNvSpPr txBox="1"/>
          <p:nvPr/>
        </p:nvSpPr>
        <p:spPr>
          <a:xfrm>
            <a:off x="7554110" y="4632808"/>
            <a:ext cx="2949132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AI (Adobe Illustrator);</a:t>
            </a:r>
          </a:p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CDR (Corel Draw);</a:t>
            </a:r>
          </a:p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EPS (Universal);</a:t>
            </a:r>
          </a:p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SVG (Navegadores)...</a:t>
            </a:r>
          </a:p>
        </p:txBody>
      </p:sp>
    </p:spTree>
    <p:extLst>
      <p:ext uri="{BB962C8B-B14F-4D97-AF65-F5344CB8AC3E}">
        <p14:creationId xmlns:p14="http://schemas.microsoft.com/office/powerpoint/2010/main" val="249152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8E9A0CB2-F69B-4104-A026-D74548991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6096000" cy="685799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0E58AF15-4990-4EDA-A015-FBEF303F2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"/>
            <a:ext cx="6096000" cy="6857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E9C4D52-3DEE-4508-AC5B-796A3F6DBAB2}"/>
              </a:ext>
            </a:extLst>
          </p:cNvPr>
          <p:cNvSpPr txBox="1"/>
          <p:nvPr/>
        </p:nvSpPr>
        <p:spPr>
          <a:xfrm>
            <a:off x="203212" y="2324484"/>
            <a:ext cx="5689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TAMANHO</a:t>
            </a:r>
          </a:p>
          <a:p>
            <a:pPr algn="ctr"/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X</a:t>
            </a:r>
          </a:p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RESOLUÇÃO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A00E8F2-2BE0-4C25-9893-21282CC0E0B1}"/>
              </a:ext>
            </a:extLst>
          </p:cNvPr>
          <p:cNvSpPr txBox="1"/>
          <p:nvPr/>
        </p:nvSpPr>
        <p:spPr>
          <a:xfrm>
            <a:off x="6722076" y="1301576"/>
            <a:ext cx="4905862" cy="373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Imagens vetoriais não possuem problemas com resolução ou tamanho, pois independente desses fatores, sua qualidade sempre será a mesma, porem quando o assunto é sobre imagem em bitmap, já é um pouco diferente e tem alguns pontos que precisamos observar...</a:t>
            </a:r>
          </a:p>
        </p:txBody>
      </p:sp>
    </p:spTree>
    <p:extLst>
      <p:ext uri="{BB962C8B-B14F-4D97-AF65-F5344CB8AC3E}">
        <p14:creationId xmlns:p14="http://schemas.microsoft.com/office/powerpoint/2010/main" val="406151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www.futuraexpress.com.br/blog/wp-content/uploads/2017/01/resolucao-imagem-2.jpg">
            <a:extLst>
              <a:ext uri="{FF2B5EF4-FFF2-40B4-BE49-F238E27FC236}">
                <a16:creationId xmlns:a16="http://schemas.microsoft.com/office/drawing/2014/main" id="{9EBC6E69-F083-4A34-8185-4BC355A85A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9" r="48672" b="16287"/>
          <a:stretch/>
        </p:blipFill>
        <p:spPr bwMode="auto">
          <a:xfrm>
            <a:off x="1790700" y="944562"/>
            <a:ext cx="4629150" cy="496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www.futuraexpress.com.br/blog/wp-content/uploads/2017/01/resolucao-imagem-2.jpg">
            <a:extLst>
              <a:ext uri="{FF2B5EF4-FFF2-40B4-BE49-F238E27FC236}">
                <a16:creationId xmlns:a16="http://schemas.microsoft.com/office/drawing/2014/main" id="{FA804829-63AC-4543-A698-4E201199C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60" t="19016" r="10937" b="31532"/>
          <a:stretch/>
        </p:blipFill>
        <p:spPr bwMode="auto">
          <a:xfrm>
            <a:off x="7534275" y="1961354"/>
            <a:ext cx="3438526" cy="293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34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C5BF9C99-F1B9-4EE5-9763-4293DF9AD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B76F33-D628-404E-9564-81FA8BFAFD7C}"/>
              </a:ext>
            </a:extLst>
          </p:cNvPr>
          <p:cNvSpPr txBox="1"/>
          <p:nvPr/>
        </p:nvSpPr>
        <p:spPr>
          <a:xfrm>
            <a:off x="203212" y="3013501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NA PRÁTICA</a:t>
            </a:r>
          </a:p>
        </p:txBody>
      </p:sp>
      <p:pic>
        <p:nvPicPr>
          <p:cNvPr id="18434" name="Picture 2" descr="Resultado de imagem para cÃ©u">
            <a:extLst>
              <a:ext uri="{FF2B5EF4-FFF2-40B4-BE49-F238E27FC236}">
                <a16:creationId xmlns:a16="http://schemas.microsoft.com/office/drawing/2014/main" id="{38AE52E6-F938-48E1-A4D1-0985FEC89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371600"/>
            <a:ext cx="5543550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4713D37-17F6-4DA4-B407-A3E5CC1AA172}"/>
              </a:ext>
            </a:extLst>
          </p:cNvPr>
          <p:cNvSpPr txBox="1"/>
          <p:nvPr/>
        </p:nvSpPr>
        <p:spPr>
          <a:xfrm>
            <a:off x="6242062" y="708451"/>
            <a:ext cx="568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Alta resolução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CEE7EA-1F73-4A78-AEE9-B28B311C4E03}"/>
              </a:ext>
            </a:extLst>
          </p:cNvPr>
          <p:cNvSpPr txBox="1"/>
          <p:nvPr/>
        </p:nvSpPr>
        <p:spPr>
          <a:xfrm>
            <a:off x="6242062" y="5423326"/>
            <a:ext cx="5689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Permite usar em um tamanho maior sem perder a qualidade da imagem</a:t>
            </a:r>
          </a:p>
        </p:txBody>
      </p:sp>
    </p:spTree>
    <p:extLst>
      <p:ext uri="{BB962C8B-B14F-4D97-AF65-F5344CB8AC3E}">
        <p14:creationId xmlns:p14="http://schemas.microsoft.com/office/powerpoint/2010/main" val="177358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78B9DCC-F6E5-433C-B98C-6F8D10A60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"/>
            <a:ext cx="6096000" cy="685799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2E846E8-6FD2-4AEC-9712-CD390976F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1"/>
            <a:ext cx="6096000" cy="685799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971F77A-04A5-4A58-808E-E25A6F93D595}"/>
              </a:ext>
            </a:extLst>
          </p:cNvPr>
          <p:cNvSpPr txBox="1"/>
          <p:nvPr/>
        </p:nvSpPr>
        <p:spPr>
          <a:xfrm>
            <a:off x="6722076" y="1120344"/>
            <a:ext cx="4905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pt-BR" sz="2000" spc="0" dirty="0">
                <a:solidFill>
                  <a:schemeClr val="bg1"/>
                </a:solidFill>
              </a:rPr>
              <a:t>Ninguém é tão ignorante que não tenha algo a ensinar. Ninguém é tão sábio que não tenha algo a aprender.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B4E124F-B73B-4F33-A87B-025CCCE19818}"/>
              </a:ext>
            </a:extLst>
          </p:cNvPr>
          <p:cNvSpPr txBox="1"/>
          <p:nvPr/>
        </p:nvSpPr>
        <p:spPr>
          <a:xfrm>
            <a:off x="6722076" y="2188347"/>
            <a:ext cx="49058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sz="2000" dirty="0">
                <a:solidFill>
                  <a:srgbClr val="F86942"/>
                </a:solidFill>
                <a:latin typeface="Raleway Black" panose="020B0A03030101060003" pitchFamily="34" charset="0"/>
              </a:rPr>
              <a:t>BLAISE PASCAL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AD39049-3CE3-434D-96E5-6DA4ADDF975D}"/>
              </a:ext>
            </a:extLst>
          </p:cNvPr>
          <p:cNvSpPr txBox="1"/>
          <p:nvPr/>
        </p:nvSpPr>
        <p:spPr>
          <a:xfrm>
            <a:off x="6722076" y="3894144"/>
            <a:ext cx="49058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pt-BR" sz="2000" spc="0" dirty="0">
                <a:solidFill>
                  <a:schemeClr val="bg1"/>
                </a:solidFill>
              </a:rPr>
              <a:t>Se o sábio lhe der ouvidos, aumentará seu conhecimento, e quem tem discernimento obterá orientação.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403C88D-1269-4F8A-ACB7-43551E07F5AE}"/>
              </a:ext>
            </a:extLst>
          </p:cNvPr>
          <p:cNvSpPr txBox="1"/>
          <p:nvPr/>
        </p:nvSpPr>
        <p:spPr>
          <a:xfrm>
            <a:off x="6722076" y="4962147"/>
            <a:ext cx="49058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sz="2000" dirty="0">
                <a:solidFill>
                  <a:srgbClr val="F86942"/>
                </a:solidFill>
                <a:latin typeface="Raleway Black" panose="020B0A03030101060003" pitchFamily="34" charset="0"/>
              </a:rPr>
              <a:t>PROVÉRBIOS  </a:t>
            </a:r>
            <a:r>
              <a:rPr lang="pt-BR" sz="2800" dirty="0">
                <a:solidFill>
                  <a:srgbClr val="F86942"/>
                </a:solidFill>
                <a:latin typeface="Raleway Black" panose="020B0A03030101060003" pitchFamily="34" charset="0"/>
              </a:rPr>
              <a:t>1:5</a:t>
            </a:r>
            <a:endParaRPr lang="pt-BR" sz="2000" dirty="0">
              <a:solidFill>
                <a:srgbClr val="F86942"/>
              </a:solidFill>
              <a:latin typeface="Raleway Black" panose="020B0A03030101060003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B47AA9-0E74-4E60-BBAA-A1A0E8F5F415}"/>
              </a:ext>
            </a:extLst>
          </p:cNvPr>
          <p:cNvSpPr txBox="1"/>
          <p:nvPr/>
        </p:nvSpPr>
        <p:spPr>
          <a:xfrm>
            <a:off x="895808" y="2610698"/>
            <a:ext cx="43043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PRA INICIAR...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9CB0A6-0DF7-405D-9391-945FF350E7C6}"/>
              </a:ext>
            </a:extLst>
          </p:cNvPr>
          <p:cNvSpPr txBox="1"/>
          <p:nvPr/>
        </p:nvSpPr>
        <p:spPr>
          <a:xfrm>
            <a:off x="944702" y="3370924"/>
            <a:ext cx="4206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rgbClr val="352145"/>
                </a:solidFill>
                <a:latin typeface="Raleway Black" panose="020B0A03030101060003" pitchFamily="34" charset="0"/>
              </a:rPr>
              <a:t>ALGO PARA SE PENSAR</a:t>
            </a:r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8D0C9326-AA0D-44C6-8518-309DBC7C5D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2143" y="929421"/>
            <a:ext cx="479933" cy="329506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9937F52B-4541-4466-830A-E78E1522EB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1283699" y="1628175"/>
            <a:ext cx="479934" cy="329506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0C46F365-68B0-42D9-B229-2F0984554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2143" y="3855466"/>
            <a:ext cx="479933" cy="329506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D664C56C-8922-4C1E-A0A1-2088E7F7B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0792514" y="4401975"/>
            <a:ext cx="479934" cy="32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9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C5BF9C99-F1B9-4EE5-9763-4293DF9AD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B76F33-D628-404E-9564-81FA8BFAFD7C}"/>
              </a:ext>
            </a:extLst>
          </p:cNvPr>
          <p:cNvSpPr txBox="1"/>
          <p:nvPr/>
        </p:nvSpPr>
        <p:spPr>
          <a:xfrm>
            <a:off x="203212" y="3013501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NA PRÁTICA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713D37-17F6-4DA4-B407-A3E5CC1AA172}"/>
              </a:ext>
            </a:extLst>
          </p:cNvPr>
          <p:cNvSpPr txBox="1"/>
          <p:nvPr/>
        </p:nvSpPr>
        <p:spPr>
          <a:xfrm>
            <a:off x="6242062" y="708451"/>
            <a:ext cx="568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Baixa resolução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CEE7EA-1F73-4A78-AEE9-B28B311C4E03}"/>
              </a:ext>
            </a:extLst>
          </p:cNvPr>
          <p:cNvSpPr txBox="1"/>
          <p:nvPr/>
        </p:nvSpPr>
        <p:spPr>
          <a:xfrm>
            <a:off x="6242062" y="5423326"/>
            <a:ext cx="5689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Perde qualidade ao aumentar seu tamanho.</a:t>
            </a:r>
          </a:p>
        </p:txBody>
      </p:sp>
      <p:pic>
        <p:nvPicPr>
          <p:cNvPr id="19458" name="Picture 2" descr="Resultado de imagem para cÃ©u">
            <a:extLst>
              <a:ext uri="{FF2B5EF4-FFF2-40B4-BE49-F238E27FC236}">
                <a16:creationId xmlns:a16="http://schemas.microsoft.com/office/drawing/2014/main" id="{AADFB59B-9B52-44A8-B8BD-476F6E446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6" y="1480006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398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C5BF9C99-F1B9-4EE5-9763-4293DF9AD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B76F33-D628-404E-9564-81FA8BFAFD7C}"/>
              </a:ext>
            </a:extLst>
          </p:cNvPr>
          <p:cNvSpPr txBox="1"/>
          <p:nvPr/>
        </p:nvSpPr>
        <p:spPr>
          <a:xfrm>
            <a:off x="3048000" y="2351339"/>
            <a:ext cx="6096000" cy="373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Prefira imagens de </a:t>
            </a:r>
            <a:r>
              <a:rPr lang="pt-BR" sz="2000" b="1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alta qualida</a:t>
            </a:r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</a:t>
            </a:r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com boa iluminação, que se adeque ao contexto de uso. Isso fará com que suas criações sejam mais atrativas e você terá uma liberdade maior para editá-las.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 o </a:t>
            </a:r>
            <a:r>
              <a:rPr lang="pt-BR" sz="2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cruso</a:t>
            </a:r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disponibilizarei algumas imagens que tenho e também alguns sites onde é possível pegar imagens com ótima qualidade.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36ECD0-840A-4796-A51A-51CFF2DFF653}"/>
              </a:ext>
            </a:extLst>
          </p:cNvPr>
          <p:cNvSpPr txBox="1"/>
          <p:nvPr/>
        </p:nvSpPr>
        <p:spPr>
          <a:xfrm>
            <a:off x="485775" y="770189"/>
            <a:ext cx="11220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VAMOS COMBINAR ASSIM, ENTÃO...</a:t>
            </a:r>
          </a:p>
        </p:txBody>
      </p:sp>
    </p:spTree>
    <p:extLst>
      <p:ext uri="{BB962C8B-B14F-4D97-AF65-F5344CB8AC3E}">
        <p14:creationId xmlns:p14="http://schemas.microsoft.com/office/powerpoint/2010/main" val="297669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CAB95626-0A2C-447F-A29F-1D22947B3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3057525"/>
            <a:ext cx="6096000" cy="380047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1272EF44-B6C0-4A22-94D2-DEB85B9CE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3057526"/>
            <a:ext cx="6096000" cy="380047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F3539D4-A4AC-440D-B66D-3A9B0281FFF5}"/>
              </a:ext>
            </a:extLst>
          </p:cNvPr>
          <p:cNvSpPr txBox="1"/>
          <p:nvPr/>
        </p:nvSpPr>
        <p:spPr>
          <a:xfrm>
            <a:off x="3251206" y="1429134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CORES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E195CE1-2736-4283-85F2-9BBA8FF2B1AB}"/>
              </a:ext>
            </a:extLst>
          </p:cNvPr>
          <p:cNvSpPr txBox="1"/>
          <p:nvPr/>
        </p:nvSpPr>
        <p:spPr>
          <a:xfrm>
            <a:off x="6311912" y="3536309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HARMONIA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8BB6AB4-AAD1-4AB9-8164-91ED20080EAB}"/>
              </a:ext>
            </a:extLst>
          </p:cNvPr>
          <p:cNvSpPr txBox="1"/>
          <p:nvPr/>
        </p:nvSpPr>
        <p:spPr>
          <a:xfrm>
            <a:off x="215912" y="3536309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SUAVIDADE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A236E16-E346-47C7-8E16-35F0A2A345B0}"/>
              </a:ext>
            </a:extLst>
          </p:cNvPr>
          <p:cNvSpPr txBox="1"/>
          <p:nvPr/>
        </p:nvSpPr>
        <p:spPr>
          <a:xfrm>
            <a:off x="815986" y="4483959"/>
            <a:ext cx="448944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Cores impactantes possuem a sua importância, então procure suavizar o impacto delas onde vocês as utilizar.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B3AAD7-326D-4776-8348-7D07D4A538DE}"/>
              </a:ext>
            </a:extLst>
          </p:cNvPr>
          <p:cNvSpPr txBox="1"/>
          <p:nvPr/>
        </p:nvSpPr>
        <p:spPr>
          <a:xfrm>
            <a:off x="6911986" y="4483959"/>
            <a:ext cx="4489440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Para alguém que não sabe muito sobre design e cores, encontrar harmonia é algo difícil, mas aos poucos vamos aprendendo.</a:t>
            </a:r>
          </a:p>
        </p:txBody>
      </p:sp>
    </p:spTree>
    <p:extLst>
      <p:ext uri="{BB962C8B-B14F-4D97-AF65-F5344CB8AC3E}">
        <p14:creationId xmlns:p14="http://schemas.microsoft.com/office/powerpoint/2010/main" val="21852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A8C796-85AF-49CD-B1FE-BEB42C0B244A}"/>
              </a:ext>
            </a:extLst>
          </p:cNvPr>
          <p:cNvSpPr txBox="1"/>
          <p:nvPr/>
        </p:nvSpPr>
        <p:spPr>
          <a:xfrm>
            <a:off x="1706880" y="190884"/>
            <a:ext cx="877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PALETA DE CORES</a:t>
            </a:r>
          </a:p>
        </p:txBody>
      </p:sp>
      <p:pic>
        <p:nvPicPr>
          <p:cNvPr id="226" name="Gráfico 225">
            <a:extLst>
              <a:ext uri="{FF2B5EF4-FFF2-40B4-BE49-F238E27FC236}">
                <a16:creationId xmlns:a16="http://schemas.microsoft.com/office/drawing/2014/main" id="{8AE35204-90B2-451A-AACD-85D4726BD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1700" y="1487628"/>
            <a:ext cx="7848600" cy="1359017"/>
          </a:xfrm>
          <a:prstGeom prst="rect">
            <a:avLst/>
          </a:prstGeom>
        </p:spPr>
      </p:pic>
      <p:pic>
        <p:nvPicPr>
          <p:cNvPr id="227" name="Gráfico 226">
            <a:extLst>
              <a:ext uri="{FF2B5EF4-FFF2-40B4-BE49-F238E27FC236}">
                <a16:creationId xmlns:a16="http://schemas.microsoft.com/office/drawing/2014/main" id="{EFC4DDBC-8FD8-4909-88D1-7B051E569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71700" y="3089245"/>
            <a:ext cx="7848600" cy="1359017"/>
          </a:xfrm>
          <a:prstGeom prst="rect">
            <a:avLst/>
          </a:prstGeom>
        </p:spPr>
      </p:pic>
      <p:pic>
        <p:nvPicPr>
          <p:cNvPr id="228" name="Gráfico 227">
            <a:extLst>
              <a:ext uri="{FF2B5EF4-FFF2-40B4-BE49-F238E27FC236}">
                <a16:creationId xmlns:a16="http://schemas.microsoft.com/office/drawing/2014/main" id="{C3623967-F0EF-44C8-8095-A02586B260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700" y="4690863"/>
            <a:ext cx="7848600" cy="135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1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B46349B4-6FEF-4F0E-850A-BED7FFE94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6096000" cy="6858000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77C8958A-8BBB-47D9-A48A-8EEF29CB6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504A2F6-34DD-4F1B-A39F-60AD87F10BC1}"/>
              </a:ext>
            </a:extLst>
          </p:cNvPr>
          <p:cNvSpPr txBox="1"/>
          <p:nvPr/>
        </p:nvSpPr>
        <p:spPr>
          <a:xfrm>
            <a:off x="215912" y="2745734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CORES FRIAS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C6A6EE-9D37-4409-B959-3F8E2D1FE1FB}"/>
              </a:ext>
            </a:extLst>
          </p:cNvPr>
          <p:cNvSpPr txBox="1"/>
          <p:nvPr/>
        </p:nvSpPr>
        <p:spPr>
          <a:xfrm>
            <a:off x="6286500" y="2745734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CORES QUENTES</a:t>
            </a:r>
          </a:p>
        </p:txBody>
      </p:sp>
    </p:spTree>
    <p:extLst>
      <p:ext uri="{BB962C8B-B14F-4D97-AF65-F5344CB8AC3E}">
        <p14:creationId xmlns:p14="http://schemas.microsoft.com/office/powerpoint/2010/main" val="163535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35C88439-D909-49FE-8EFA-212E13CE3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5C3426C-D9B7-4191-B62E-56D036ED3136}"/>
              </a:ext>
            </a:extLst>
          </p:cNvPr>
          <p:cNvSpPr txBox="1"/>
          <p:nvPr/>
        </p:nvSpPr>
        <p:spPr>
          <a:xfrm>
            <a:off x="885825" y="1710751"/>
            <a:ext cx="10420350" cy="107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PROCURE SEMPRE O EQUILÍBRIO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6BDED2-B0ED-43EA-8B00-B9B09D9D96AA}"/>
              </a:ext>
            </a:extLst>
          </p:cNvPr>
          <p:cNvSpPr txBox="1"/>
          <p:nvPr/>
        </p:nvSpPr>
        <p:spPr>
          <a:xfrm>
            <a:off x="885825" y="2889976"/>
            <a:ext cx="10420350" cy="107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DA </a:t>
            </a:r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FORÇA?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0F8973-CEA1-4164-8088-A09D205F6D05}"/>
              </a:ext>
            </a:extLst>
          </p:cNvPr>
          <p:cNvSpPr txBox="1"/>
          <p:nvPr/>
        </p:nvSpPr>
        <p:spPr>
          <a:xfrm>
            <a:off x="885825" y="4076700"/>
            <a:ext cx="10420350" cy="107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NÃO, DAS </a:t>
            </a:r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CORES!</a:t>
            </a:r>
          </a:p>
        </p:txBody>
      </p:sp>
    </p:spTree>
    <p:extLst>
      <p:ext uri="{BB962C8B-B14F-4D97-AF65-F5344CB8AC3E}">
        <p14:creationId xmlns:p14="http://schemas.microsoft.com/office/powerpoint/2010/main" val="127224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9EE402AA-0DFC-4ADC-8110-DBA707F08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B42BF3-0CED-47B1-A7B4-F25ACD76CABD}"/>
              </a:ext>
            </a:extLst>
          </p:cNvPr>
          <p:cNvSpPr txBox="1"/>
          <p:nvPr/>
        </p:nvSpPr>
        <p:spPr>
          <a:xfrm>
            <a:off x="3251206" y="487970"/>
            <a:ext cx="5689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TIPOGRAFIA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2CA675D-3433-45A0-8BE4-814D1A9DA5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349" y="1554758"/>
            <a:ext cx="10277475" cy="178851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FCA2B73-F0B8-4B24-82F4-E94BF0C3DF88}"/>
              </a:ext>
            </a:extLst>
          </p:cNvPr>
          <p:cNvSpPr txBox="1"/>
          <p:nvPr/>
        </p:nvSpPr>
        <p:spPr>
          <a:xfrm>
            <a:off x="2066925" y="1734942"/>
            <a:ext cx="8058150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Não vamos nos aprofundar nesse assunto pelo fato dele ser muito grande, com uma ampla área de estudo e aplicação. Vamos nos ater apenas ao que precisamos saber.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53677A1-13FC-4A76-BB25-8C1E4AAD2A32}"/>
              </a:ext>
            </a:extLst>
          </p:cNvPr>
          <p:cNvSpPr txBox="1"/>
          <p:nvPr/>
        </p:nvSpPr>
        <p:spPr>
          <a:xfrm>
            <a:off x="504825" y="3694066"/>
            <a:ext cx="11182350" cy="281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Tipografia: Do grego </a:t>
            </a:r>
            <a:r>
              <a:rPr lang="pt-BR" sz="2000" spc="0" dirty="0" err="1">
                <a:solidFill>
                  <a:schemeClr val="bg1"/>
                </a:solidFill>
              </a:rPr>
              <a:t>typos</a:t>
            </a:r>
            <a:r>
              <a:rPr lang="pt-BR" sz="2000" spc="0" dirty="0">
                <a:solidFill>
                  <a:schemeClr val="bg1"/>
                </a:solidFill>
              </a:rPr>
              <a:t> = forma  e </a:t>
            </a:r>
            <a:r>
              <a:rPr lang="pt-BR" sz="2000" spc="0" dirty="0" err="1">
                <a:solidFill>
                  <a:schemeClr val="bg1"/>
                </a:solidFill>
              </a:rPr>
              <a:t>graphein</a:t>
            </a:r>
            <a:r>
              <a:rPr lang="pt-BR" sz="2000" spc="0" dirty="0">
                <a:solidFill>
                  <a:schemeClr val="bg1"/>
                </a:solidFill>
              </a:rPr>
              <a:t> = escrita.</a:t>
            </a:r>
          </a:p>
          <a:p>
            <a:pPr>
              <a:lnSpc>
                <a:spcPct val="150000"/>
              </a:lnSpc>
            </a:pPr>
            <a:endParaRPr lang="pt-BR" sz="2000" spc="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É a mecanização da escrita feita através da tecnologia para a reprodução de textos em série.</a:t>
            </a:r>
          </a:p>
          <a:p>
            <a:pPr>
              <a:lnSpc>
                <a:spcPct val="150000"/>
              </a:lnSpc>
            </a:pPr>
            <a:endParaRPr lang="pt-BR" sz="2000" spc="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Tipografia também é o termo usado para definir o estudo dos tipos (apesar de algumas pessoas usarem bastante também o termo tipologia).</a:t>
            </a:r>
          </a:p>
        </p:txBody>
      </p:sp>
    </p:spTree>
    <p:extLst>
      <p:ext uri="{BB962C8B-B14F-4D97-AF65-F5344CB8AC3E}">
        <p14:creationId xmlns:p14="http://schemas.microsoft.com/office/powerpoint/2010/main" val="281506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FBBD5A9C-A795-4DD8-8E20-FC2F263CC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9A8D95A6-2DAF-4EE5-A8C7-CB39B704C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-1"/>
            <a:ext cx="6096000" cy="216801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683BB79-8F4A-48E6-A63B-B1D7F3FFDC9A}"/>
              </a:ext>
            </a:extLst>
          </p:cNvPr>
          <p:cNvSpPr txBox="1"/>
          <p:nvPr/>
        </p:nvSpPr>
        <p:spPr>
          <a:xfrm>
            <a:off x="215912" y="333316"/>
            <a:ext cx="56895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TIPOS DE</a:t>
            </a:r>
          </a:p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TIPOGRAFIAS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1CF943F-5942-49C3-AD06-ABF3BF3F703F}"/>
              </a:ext>
            </a:extLst>
          </p:cNvPr>
          <p:cNvGrpSpPr/>
          <p:nvPr/>
        </p:nvGrpSpPr>
        <p:grpSpPr>
          <a:xfrm>
            <a:off x="1435111" y="2501326"/>
            <a:ext cx="3287153" cy="1543110"/>
            <a:chOff x="1435111" y="2501326"/>
            <a:chExt cx="3287153" cy="1543110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158E59E-A24B-449E-8325-EB69A3DB519B}"/>
                </a:ext>
              </a:extLst>
            </p:cNvPr>
            <p:cNvSpPr/>
            <p:nvPr/>
          </p:nvSpPr>
          <p:spPr>
            <a:xfrm>
              <a:off x="1832192" y="2501326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pt-BR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 ou sem </a:t>
              </a:r>
              <a:r>
                <a:rPr lang="pt-BR" sz="20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serifa</a:t>
              </a:r>
              <a:r>
                <a:rPr lang="pt-BR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:</a:t>
              </a:r>
            </a:p>
          </p:txBody>
        </p:sp>
        <p:pic>
          <p:nvPicPr>
            <p:cNvPr id="8194" name="Picture 2" descr="tipografia: serifa">
              <a:extLst>
                <a:ext uri="{FF2B5EF4-FFF2-40B4-BE49-F238E27FC236}">
                  <a16:creationId xmlns:a16="http://schemas.microsoft.com/office/drawing/2014/main" id="{1B8995E8-7929-44FA-BE3D-862A6BB311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111" y="2930011"/>
              <a:ext cx="3287153" cy="1114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907E78FD-591D-49B3-99E6-15AF7029FF86}"/>
              </a:ext>
            </a:extLst>
          </p:cNvPr>
          <p:cNvSpPr/>
          <p:nvPr/>
        </p:nvSpPr>
        <p:spPr>
          <a:xfrm>
            <a:off x="1705231" y="4180872"/>
            <a:ext cx="27469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Ligaduras</a:t>
            </a:r>
            <a:r>
              <a:rPr lang="pt-BR" dirty="0"/>
              <a:t>:</a:t>
            </a:r>
          </a:p>
        </p:txBody>
      </p:sp>
      <p:pic>
        <p:nvPicPr>
          <p:cNvPr id="8196" name="Picture 4" descr="tipografia-ligadura">
            <a:extLst>
              <a:ext uri="{FF2B5EF4-FFF2-40B4-BE49-F238E27FC236}">
                <a16:creationId xmlns:a16="http://schemas.microsoft.com/office/drawing/2014/main" id="{6C50FC58-900F-42A2-B576-986740FCE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111" y="4584127"/>
            <a:ext cx="3287153" cy="133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86D2E35-4695-4BFB-9F2B-DE9FFE8A1F6E}"/>
              </a:ext>
            </a:extLst>
          </p:cNvPr>
          <p:cNvGrpSpPr/>
          <p:nvPr/>
        </p:nvGrpSpPr>
        <p:grpSpPr>
          <a:xfrm>
            <a:off x="7670455" y="210972"/>
            <a:ext cx="3501750" cy="1046249"/>
            <a:chOff x="7140034" y="391946"/>
            <a:chExt cx="4191000" cy="1252182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2408B1C-A1A2-420C-83C1-B424832023A5}"/>
                </a:ext>
              </a:extLst>
            </p:cNvPr>
            <p:cNvSpPr/>
            <p:nvPr/>
          </p:nvSpPr>
          <p:spPr>
            <a:xfrm>
              <a:off x="8465932" y="391946"/>
              <a:ext cx="153920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pt-BR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Caixa baixa</a:t>
              </a:r>
            </a:p>
          </p:txBody>
        </p:sp>
        <p:pic>
          <p:nvPicPr>
            <p:cNvPr id="8198" name="Picture 6" descr="tipografia-caixa-baixa">
              <a:extLst>
                <a:ext uri="{FF2B5EF4-FFF2-40B4-BE49-F238E27FC236}">
                  <a16:creationId xmlns:a16="http://schemas.microsoft.com/office/drawing/2014/main" id="{2917AB23-951D-4A4C-9A3C-74A2D8F9B54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71" t="42779" r="23171" b="16376"/>
            <a:stretch/>
          </p:blipFill>
          <p:spPr bwMode="auto">
            <a:xfrm>
              <a:off x="7140034" y="815453"/>
              <a:ext cx="4191000" cy="828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5C2A797-AD41-4D79-9470-F5C07E503EBE}"/>
              </a:ext>
            </a:extLst>
          </p:cNvPr>
          <p:cNvGrpSpPr/>
          <p:nvPr/>
        </p:nvGrpSpPr>
        <p:grpSpPr>
          <a:xfrm>
            <a:off x="7640593" y="1459890"/>
            <a:ext cx="3501750" cy="811311"/>
            <a:chOff x="7140034" y="2243714"/>
            <a:chExt cx="4191000" cy="97100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85786ACB-832C-4050-8630-6E9C848B34E5}"/>
                </a:ext>
              </a:extLst>
            </p:cNvPr>
            <p:cNvSpPr/>
            <p:nvPr/>
          </p:nvSpPr>
          <p:spPr>
            <a:xfrm>
              <a:off x="8557303" y="2243714"/>
              <a:ext cx="13564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pt-BR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Caixa alta</a:t>
              </a:r>
            </a:p>
          </p:txBody>
        </p:sp>
        <p:pic>
          <p:nvPicPr>
            <p:cNvPr id="8200" name="Picture 8" descr="tipografia: caixa-alta">
              <a:extLst>
                <a:ext uri="{FF2B5EF4-FFF2-40B4-BE49-F238E27FC236}">
                  <a16:creationId xmlns:a16="http://schemas.microsoft.com/office/drawing/2014/main" id="{3196337E-F4CC-499D-9953-67FC292E61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43" t="44503" r="13343" b="17051"/>
            <a:stretch/>
          </p:blipFill>
          <p:spPr bwMode="auto">
            <a:xfrm>
              <a:off x="7140034" y="2643824"/>
              <a:ext cx="4191000" cy="570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D90C2CD-C478-40F0-8085-68BA97007535}"/>
              </a:ext>
            </a:extLst>
          </p:cNvPr>
          <p:cNvGrpSpPr/>
          <p:nvPr/>
        </p:nvGrpSpPr>
        <p:grpSpPr>
          <a:xfrm>
            <a:off x="7670454" y="2473870"/>
            <a:ext cx="3501753" cy="801573"/>
            <a:chOff x="7140032" y="3698861"/>
            <a:chExt cx="4191004" cy="95934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0C8B0CD-6D28-4785-AB8F-8570B174D810}"/>
                </a:ext>
              </a:extLst>
            </p:cNvPr>
            <p:cNvSpPr/>
            <p:nvPr/>
          </p:nvSpPr>
          <p:spPr>
            <a:xfrm>
              <a:off x="8591928" y="3698861"/>
              <a:ext cx="12872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pt-BR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Versalete</a:t>
              </a:r>
            </a:p>
          </p:txBody>
        </p:sp>
        <p:pic>
          <p:nvPicPr>
            <p:cNvPr id="8202" name="Picture 10" descr="tipografia:versalete">
              <a:extLst>
                <a:ext uri="{FF2B5EF4-FFF2-40B4-BE49-F238E27FC236}">
                  <a16:creationId xmlns:a16="http://schemas.microsoft.com/office/drawing/2014/main" id="{760507B7-45F3-4CEC-8DA1-8A10E4542D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18" t="50000" r="20318" b="19760"/>
            <a:stretch/>
          </p:blipFill>
          <p:spPr bwMode="auto">
            <a:xfrm>
              <a:off x="7140032" y="4103646"/>
              <a:ext cx="4191004" cy="554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BAEBB34-8BD6-4956-9928-9E98C3C1E4C6}"/>
              </a:ext>
            </a:extLst>
          </p:cNvPr>
          <p:cNvGrpSpPr/>
          <p:nvPr/>
        </p:nvGrpSpPr>
        <p:grpSpPr>
          <a:xfrm>
            <a:off x="7640592" y="3478112"/>
            <a:ext cx="3501753" cy="832365"/>
            <a:chOff x="7104292" y="4252268"/>
            <a:chExt cx="4191004" cy="996199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2C7CBEE3-ED33-48F0-B1EA-E2D10D378AE2}"/>
                </a:ext>
              </a:extLst>
            </p:cNvPr>
            <p:cNvSpPr/>
            <p:nvPr/>
          </p:nvSpPr>
          <p:spPr>
            <a:xfrm>
              <a:off x="8588088" y="4252268"/>
              <a:ext cx="12234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pt-BR" sz="20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Old</a:t>
              </a:r>
              <a:r>
                <a:rPr lang="pt-BR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BR" sz="20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style</a:t>
              </a:r>
              <a:endPara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204" name="Picture 12" descr="tipografia: old-style">
              <a:extLst>
                <a:ext uri="{FF2B5EF4-FFF2-40B4-BE49-F238E27FC236}">
                  <a16:creationId xmlns:a16="http://schemas.microsoft.com/office/drawing/2014/main" id="{80333BF6-444D-464B-8FC8-A8A45DC180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69" t="44186" r="16169" b="14611"/>
            <a:stretch/>
          </p:blipFill>
          <p:spPr bwMode="auto">
            <a:xfrm>
              <a:off x="7104292" y="4669569"/>
              <a:ext cx="4191004" cy="578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1C75DEFF-3E34-4FB7-B1F2-5775A7680B87}"/>
              </a:ext>
            </a:extLst>
          </p:cNvPr>
          <p:cNvGrpSpPr/>
          <p:nvPr/>
        </p:nvGrpSpPr>
        <p:grpSpPr>
          <a:xfrm>
            <a:off x="7610731" y="4513146"/>
            <a:ext cx="3561474" cy="750186"/>
            <a:chOff x="7068554" y="5579605"/>
            <a:chExt cx="4262480" cy="897845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522F3C6-9654-4EE7-9242-FCF238B9A4C9}"/>
                </a:ext>
              </a:extLst>
            </p:cNvPr>
            <p:cNvSpPr/>
            <p:nvPr/>
          </p:nvSpPr>
          <p:spPr>
            <a:xfrm>
              <a:off x="8749190" y="5579605"/>
              <a:ext cx="9012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pt-BR" sz="20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Lining</a:t>
              </a:r>
              <a:endPara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8206" name="Picture 14" descr="tipografia:lining">
              <a:extLst>
                <a:ext uri="{FF2B5EF4-FFF2-40B4-BE49-F238E27FC236}">
                  <a16:creationId xmlns:a16="http://schemas.microsoft.com/office/drawing/2014/main" id="{D6D2ACC2-BBDA-430B-A44B-CE49EC5A7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63" t="47212" r="18487" b="19657"/>
            <a:stretch/>
          </p:blipFill>
          <p:spPr bwMode="auto">
            <a:xfrm>
              <a:off x="7068554" y="5979715"/>
              <a:ext cx="4262480" cy="497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2602616-DA25-4222-B60E-F7CFD0C0F0EB}"/>
              </a:ext>
            </a:extLst>
          </p:cNvPr>
          <p:cNvGrpSpPr/>
          <p:nvPr/>
        </p:nvGrpSpPr>
        <p:grpSpPr>
          <a:xfrm>
            <a:off x="7640592" y="5466001"/>
            <a:ext cx="3501753" cy="906225"/>
            <a:chOff x="7104292" y="7149078"/>
            <a:chExt cx="4191004" cy="1084597"/>
          </a:xfrm>
        </p:grpSpPr>
        <p:pic>
          <p:nvPicPr>
            <p:cNvPr id="8208" name="Picture 16" descr="tipografia-small-caps">
              <a:extLst>
                <a:ext uri="{FF2B5EF4-FFF2-40B4-BE49-F238E27FC236}">
                  <a16:creationId xmlns:a16="http://schemas.microsoft.com/office/drawing/2014/main" id="{B56D6A15-E9F7-4988-BD94-256B9F33E09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30" t="39456" r="22411" b="20321"/>
            <a:stretch/>
          </p:blipFill>
          <p:spPr bwMode="auto">
            <a:xfrm>
              <a:off x="7104292" y="7537287"/>
              <a:ext cx="4191004" cy="6963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95C5CAF9-5801-4CFD-9963-6B3408770701}"/>
                </a:ext>
              </a:extLst>
            </p:cNvPr>
            <p:cNvSpPr/>
            <p:nvPr/>
          </p:nvSpPr>
          <p:spPr>
            <a:xfrm>
              <a:off x="8476679" y="7149078"/>
              <a:ext cx="144623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/>
              <a:r>
                <a:rPr lang="pt-BR" sz="20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Small</a:t>
              </a:r>
              <a:r>
                <a:rPr lang="pt-BR" sz="20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r>
                <a:rPr lang="pt-BR" sz="20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caps</a:t>
              </a:r>
              <a:endPara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202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26B11E8F-E0F5-4FD5-9159-14FC4421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C47B1B5-FFD6-4357-A8EC-8F83D2EF1038}"/>
              </a:ext>
            </a:extLst>
          </p:cNvPr>
          <p:cNvSpPr txBox="1"/>
          <p:nvPr/>
        </p:nvSpPr>
        <p:spPr>
          <a:xfrm>
            <a:off x="215911" y="333316"/>
            <a:ext cx="11757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0BC2C8"/>
                </a:solidFill>
                <a:latin typeface="Raleway Black" panose="020B0A03030101060003" pitchFamily="34" charset="0"/>
              </a:rPr>
              <a:t>EXEMPLOS DE TIPOGRAFIAS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7EB34B4-BAC9-40AD-A58B-BD46ACB72787}"/>
              </a:ext>
            </a:extLst>
          </p:cNvPr>
          <p:cNvGrpSpPr/>
          <p:nvPr/>
        </p:nvGrpSpPr>
        <p:grpSpPr>
          <a:xfrm>
            <a:off x="3133158" y="1859518"/>
            <a:ext cx="1628972" cy="738664"/>
            <a:chOff x="3133158" y="1859518"/>
            <a:chExt cx="1628972" cy="73866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4DA3135-AE15-4E79-9B62-FBD9B335B776}"/>
                </a:ext>
              </a:extLst>
            </p:cNvPr>
            <p:cNvSpPr txBox="1"/>
            <p:nvPr/>
          </p:nvSpPr>
          <p:spPr>
            <a:xfrm>
              <a:off x="3133158" y="2228850"/>
              <a:ext cx="16289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Oswald" panose="02000303000000000000" pitchFamily="2" charset="0"/>
                </a:rPr>
                <a:t>Um texto qualquer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4E688C8-343D-4DEA-AB1B-85873D6F2C98}"/>
                </a:ext>
              </a:extLst>
            </p:cNvPr>
            <p:cNvSpPr txBox="1"/>
            <p:nvPr/>
          </p:nvSpPr>
          <p:spPr>
            <a:xfrm>
              <a:off x="3510922" y="1859518"/>
              <a:ext cx="8734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Oswald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4266CEEC-5856-4855-80A2-9F4D18DF27EF}"/>
              </a:ext>
            </a:extLst>
          </p:cNvPr>
          <p:cNvGrpSpPr/>
          <p:nvPr/>
        </p:nvGrpSpPr>
        <p:grpSpPr>
          <a:xfrm>
            <a:off x="2770643" y="3059668"/>
            <a:ext cx="2382383" cy="738664"/>
            <a:chOff x="2770643" y="3059668"/>
            <a:chExt cx="2382383" cy="738664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7F5A2C23-0BC9-4380-B7C5-2B3931EE4DB6}"/>
                </a:ext>
              </a:extLst>
            </p:cNvPr>
            <p:cNvSpPr txBox="1"/>
            <p:nvPr/>
          </p:nvSpPr>
          <p:spPr>
            <a:xfrm>
              <a:off x="2770643" y="3429000"/>
              <a:ext cx="2382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Montserrat" panose="00000500000000000000" pitchFamily="50" charset="0"/>
                </a:rPr>
                <a:t>Um texto qualquer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8A4932D-161F-44CB-959D-AD16265455BF}"/>
                </a:ext>
              </a:extLst>
            </p:cNvPr>
            <p:cNvSpPr txBox="1"/>
            <p:nvPr/>
          </p:nvSpPr>
          <p:spPr>
            <a:xfrm>
              <a:off x="3324396" y="3059668"/>
              <a:ext cx="1246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Montserrat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E9EA942-74C0-4F5B-929D-1827CDEBF098}"/>
              </a:ext>
            </a:extLst>
          </p:cNvPr>
          <p:cNvGrpSpPr/>
          <p:nvPr/>
        </p:nvGrpSpPr>
        <p:grpSpPr>
          <a:xfrm>
            <a:off x="3133959" y="4129564"/>
            <a:ext cx="1627369" cy="738664"/>
            <a:chOff x="3133959" y="4129564"/>
            <a:chExt cx="1627369" cy="738664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E4091DC-2651-4698-A6BC-EFC9319D939E}"/>
                </a:ext>
              </a:extLst>
            </p:cNvPr>
            <p:cNvSpPr txBox="1"/>
            <p:nvPr/>
          </p:nvSpPr>
          <p:spPr>
            <a:xfrm>
              <a:off x="3133959" y="4498896"/>
              <a:ext cx="1627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Bebas Neue" panose="020B0606020202050201" pitchFamily="34" charset="0"/>
                </a:rPr>
                <a:t>Um texto qualquer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A801755-0E7E-4309-B606-04B226D8D183}"/>
                </a:ext>
              </a:extLst>
            </p:cNvPr>
            <p:cNvSpPr txBox="1"/>
            <p:nvPr/>
          </p:nvSpPr>
          <p:spPr>
            <a:xfrm>
              <a:off x="3296664" y="4129564"/>
              <a:ext cx="1301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Bebas </a:t>
              </a:r>
              <a:r>
                <a:rPr lang="pt-BR" dirty="0" err="1">
                  <a:solidFill>
                    <a:schemeClr val="bg1"/>
                  </a:solidFill>
                </a:rPr>
                <a:t>Neue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026D24B-0D72-4C9E-A858-ABE77F1AB4F3}"/>
              </a:ext>
            </a:extLst>
          </p:cNvPr>
          <p:cNvGrpSpPr/>
          <p:nvPr/>
        </p:nvGrpSpPr>
        <p:grpSpPr>
          <a:xfrm>
            <a:off x="2997319" y="5237560"/>
            <a:ext cx="1900650" cy="810219"/>
            <a:chOff x="2997319" y="5237560"/>
            <a:chExt cx="1900650" cy="810219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378D5784-3529-4393-BCB1-8831D39059C0}"/>
                </a:ext>
              </a:extLst>
            </p:cNvPr>
            <p:cNvSpPr txBox="1"/>
            <p:nvPr/>
          </p:nvSpPr>
          <p:spPr>
            <a:xfrm>
              <a:off x="3042589" y="5678447"/>
              <a:ext cx="18101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Adobe Devanagari" panose="02040503050201020203" pitchFamily="18" charset="0"/>
                  <a:cs typeface="Adobe Devanagari" panose="02040503050201020203" pitchFamily="18" charset="0"/>
                </a:rPr>
                <a:t>Um texto qualquer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D93957E-1424-409C-947B-30753874F5CD}"/>
                </a:ext>
              </a:extLst>
            </p:cNvPr>
            <p:cNvSpPr txBox="1"/>
            <p:nvPr/>
          </p:nvSpPr>
          <p:spPr>
            <a:xfrm>
              <a:off x="2997319" y="5237560"/>
              <a:ext cx="190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Adobe </a:t>
              </a:r>
              <a:r>
                <a:rPr lang="pt-BR" dirty="0" err="1">
                  <a:solidFill>
                    <a:schemeClr val="bg1"/>
                  </a:solidFill>
                </a:rPr>
                <a:t>Devanagari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8C4B2CE3-8F74-43EE-9CE0-F5B95CF2E9B7}"/>
              </a:ext>
            </a:extLst>
          </p:cNvPr>
          <p:cNvGrpSpPr/>
          <p:nvPr/>
        </p:nvGrpSpPr>
        <p:grpSpPr>
          <a:xfrm>
            <a:off x="6942570" y="1859518"/>
            <a:ext cx="2144498" cy="791973"/>
            <a:chOff x="6942570" y="1859518"/>
            <a:chExt cx="2144498" cy="791973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DE5553EB-BCCE-487F-9AFD-44A2343DBDF7}"/>
                </a:ext>
              </a:extLst>
            </p:cNvPr>
            <p:cNvSpPr txBox="1"/>
            <p:nvPr/>
          </p:nvSpPr>
          <p:spPr>
            <a:xfrm>
              <a:off x="6942570" y="2066716"/>
              <a:ext cx="214449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dirty="0">
                  <a:solidFill>
                    <a:schemeClr val="bg1"/>
                  </a:solidFill>
                  <a:latin typeface="brushgyo" panose="02000506000000020004" pitchFamily="50" charset="0"/>
                </a:rPr>
                <a:t>Um texto qualquer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171B12C-CD60-45DB-A64E-92BD7088AEB8}"/>
                </a:ext>
              </a:extLst>
            </p:cNvPr>
            <p:cNvSpPr txBox="1"/>
            <p:nvPr/>
          </p:nvSpPr>
          <p:spPr>
            <a:xfrm>
              <a:off x="7488617" y="1859518"/>
              <a:ext cx="1052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</a:rPr>
                <a:t>brushgyo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77ABEC3-5A9E-4970-9D8F-D1766C8AF997}"/>
              </a:ext>
            </a:extLst>
          </p:cNvPr>
          <p:cNvGrpSpPr/>
          <p:nvPr/>
        </p:nvGrpSpPr>
        <p:grpSpPr>
          <a:xfrm>
            <a:off x="7094695" y="3059668"/>
            <a:ext cx="1840247" cy="738664"/>
            <a:chOff x="7094695" y="3059668"/>
            <a:chExt cx="1840247" cy="738664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48705F88-61A4-4D48-AE75-035BD72BD43A}"/>
                </a:ext>
              </a:extLst>
            </p:cNvPr>
            <p:cNvSpPr txBox="1"/>
            <p:nvPr/>
          </p:nvSpPr>
          <p:spPr>
            <a:xfrm>
              <a:off x="7094695" y="3429000"/>
              <a:ext cx="18402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Aesthetik Script" pitchFamily="50" charset="0"/>
                </a:rPr>
                <a:t>Um texto qualquer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C3105BFB-BC4C-4844-A86F-1CA2FF6B677D}"/>
                </a:ext>
              </a:extLst>
            </p:cNvPr>
            <p:cNvSpPr txBox="1"/>
            <p:nvPr/>
          </p:nvSpPr>
          <p:spPr>
            <a:xfrm>
              <a:off x="7187509" y="3059668"/>
              <a:ext cx="16546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</a:rPr>
                <a:t>Aesthetik</a:t>
              </a:r>
              <a:r>
                <a:rPr lang="pt-BR" dirty="0">
                  <a:solidFill>
                    <a:schemeClr val="bg1"/>
                  </a:solidFill>
                </a:rPr>
                <a:t> Script</a:t>
              </a:r>
            </a:p>
          </p:txBody>
        </p: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EC04104-C226-47EF-B8E2-EB0958733D24}"/>
              </a:ext>
            </a:extLst>
          </p:cNvPr>
          <p:cNvGrpSpPr/>
          <p:nvPr/>
        </p:nvGrpSpPr>
        <p:grpSpPr>
          <a:xfrm>
            <a:off x="6966295" y="4129564"/>
            <a:ext cx="2097049" cy="830997"/>
            <a:chOff x="6966295" y="4129564"/>
            <a:chExt cx="2097049" cy="830997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FA44434-D8A9-4726-9AED-281D535D357D}"/>
                </a:ext>
              </a:extLst>
            </p:cNvPr>
            <p:cNvSpPr txBox="1"/>
            <p:nvPr/>
          </p:nvSpPr>
          <p:spPr>
            <a:xfrm>
              <a:off x="6966295" y="4498896"/>
              <a:ext cx="2097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400" dirty="0">
                  <a:solidFill>
                    <a:schemeClr val="bg1"/>
                  </a:solidFill>
                  <a:latin typeface="Alex Brush" panose="02000400000000000000" pitchFamily="50" charset="0"/>
                </a:rPr>
                <a:t>Um texto qualquer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45412966-F451-4EC4-A523-1ADA670D4A83}"/>
                </a:ext>
              </a:extLst>
            </p:cNvPr>
            <p:cNvSpPr txBox="1"/>
            <p:nvPr/>
          </p:nvSpPr>
          <p:spPr>
            <a:xfrm>
              <a:off x="7428087" y="4129564"/>
              <a:ext cx="1173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Alex </a:t>
              </a:r>
              <a:r>
                <a:rPr lang="pt-BR" dirty="0" err="1">
                  <a:solidFill>
                    <a:schemeClr val="bg1"/>
                  </a:solidFill>
                </a:rPr>
                <a:t>Brush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FFC4D0D0-4281-4D39-8925-CFA5BA6D6608}"/>
              </a:ext>
            </a:extLst>
          </p:cNvPr>
          <p:cNvGrpSpPr/>
          <p:nvPr/>
        </p:nvGrpSpPr>
        <p:grpSpPr>
          <a:xfrm>
            <a:off x="6871718" y="5237560"/>
            <a:ext cx="2286203" cy="738664"/>
            <a:chOff x="6871718" y="5237560"/>
            <a:chExt cx="2286203" cy="738664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DFD61A20-AA20-4917-909D-9257BE4DE857}"/>
                </a:ext>
              </a:extLst>
            </p:cNvPr>
            <p:cNvSpPr txBox="1"/>
            <p:nvPr/>
          </p:nvSpPr>
          <p:spPr>
            <a:xfrm>
              <a:off x="6871718" y="5606892"/>
              <a:ext cx="2286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j.d." panose="00000400000000000000" pitchFamily="2" charset="0"/>
                </a:rPr>
                <a:t>Um texto qualquer</a:t>
              </a:r>
            </a:p>
          </p:txBody>
        </p: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346BE7A6-A2C6-4717-9087-DFE910D5C126}"/>
                </a:ext>
              </a:extLst>
            </p:cNvPr>
            <p:cNvSpPr txBox="1"/>
            <p:nvPr/>
          </p:nvSpPr>
          <p:spPr>
            <a:xfrm>
              <a:off x="7776613" y="5237560"/>
              <a:ext cx="476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 err="1">
                  <a:solidFill>
                    <a:schemeClr val="bg1"/>
                  </a:solidFill>
                </a:rPr>
                <a:t>j.d</a:t>
              </a:r>
              <a:r>
                <a:rPr lang="pt-BR" dirty="0">
                  <a:solidFill>
                    <a:schemeClr val="bg1"/>
                  </a:solidFill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917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Tipografia: Uber">
            <a:extLst>
              <a:ext uri="{FF2B5EF4-FFF2-40B4-BE49-F238E27FC236}">
                <a16:creationId xmlns:a16="http://schemas.microsoft.com/office/drawing/2014/main" id="{EACEFD78-DF03-4E4E-AA50-F169B0AB7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4" y="782687"/>
            <a:ext cx="4667250" cy="19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921E7FE-855F-4878-A877-8D13EB8E42F6}"/>
              </a:ext>
            </a:extLst>
          </p:cNvPr>
          <p:cNvSpPr/>
          <p:nvPr/>
        </p:nvSpPr>
        <p:spPr>
          <a:xfrm>
            <a:off x="1243012" y="3011537"/>
            <a:ext cx="9705975" cy="3274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 2016, a empresa de serviços de transporte Uber anunciou que mudaria sua identidade visual inteira. E com seu logotipo não foi diferente. A mudança nele ocorreu porque a leitura de seu logo antigo era comprometida devido a utilização de uma fonte muito </a:t>
            </a:r>
            <a:r>
              <a:rPr lang="pt-BR" sz="2000" dirty="0" err="1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Thin</a:t>
            </a:r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espaçamento entre as letras também foi alterado e, com esse estudo tipográfico, a nova identidade visual da empresa ficou bem mais agradável para a leitura e utilização no ambiente mobile.</a:t>
            </a:r>
          </a:p>
        </p:txBody>
      </p:sp>
    </p:spTree>
    <p:extLst>
      <p:ext uri="{BB962C8B-B14F-4D97-AF65-F5344CB8AC3E}">
        <p14:creationId xmlns:p14="http://schemas.microsoft.com/office/powerpoint/2010/main" val="23481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AAAAB0E1-A6F9-42D6-A48E-EC91133A8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1"/>
            <a:ext cx="6096000" cy="6857998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5D29983B-1795-4681-AB66-64CD32EF03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096000" y="1"/>
            <a:ext cx="6096000" cy="6857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9DBA2BB-43AF-4787-8437-990B93CC2DF9}"/>
              </a:ext>
            </a:extLst>
          </p:cNvPr>
          <p:cNvSpPr txBox="1"/>
          <p:nvPr/>
        </p:nvSpPr>
        <p:spPr>
          <a:xfrm>
            <a:off x="1322208" y="2644170"/>
            <a:ext cx="34515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QUEM SOU</a:t>
            </a:r>
          </a:p>
          <a:p>
            <a:pPr algn="ctr"/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EU?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DBD2BB7-B3FC-4538-BD97-3447AC7DD6A1}"/>
              </a:ext>
            </a:extLst>
          </p:cNvPr>
          <p:cNvSpPr txBox="1"/>
          <p:nvPr/>
        </p:nvSpPr>
        <p:spPr>
          <a:xfrm>
            <a:off x="6629400" y="5025896"/>
            <a:ext cx="4991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l"/>
            <a:r>
              <a:rPr lang="pt-BR" sz="2000" b="1" spc="0" dirty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Área de atuação na igreja:</a:t>
            </a:r>
          </a:p>
          <a:p>
            <a:pPr algn="l"/>
            <a:r>
              <a:rPr lang="pt-BR" sz="2000" spc="0" dirty="0">
                <a:solidFill>
                  <a:schemeClr val="bg1"/>
                </a:solidFill>
              </a:rPr>
              <a:t>Ministério de multimídia, comunicação e louvor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35F06A-BAF0-4F74-A178-D4970F26CD44}"/>
              </a:ext>
            </a:extLst>
          </p:cNvPr>
          <p:cNvSpPr/>
          <p:nvPr/>
        </p:nvSpPr>
        <p:spPr>
          <a:xfrm>
            <a:off x="6629400" y="724585"/>
            <a:ext cx="4991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Nome: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Matheus Lira de S. e Souza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E11BD7E-8FED-40E5-9B1E-0A9B982DA3DC}"/>
              </a:ext>
            </a:extLst>
          </p:cNvPr>
          <p:cNvSpPr/>
          <p:nvPr/>
        </p:nvSpPr>
        <p:spPr>
          <a:xfrm>
            <a:off x="6629400" y="1799913"/>
            <a:ext cx="4991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Idade: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 Anos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04380CC-655D-4C08-8DEE-EE4EE7233C0B}"/>
              </a:ext>
            </a:extLst>
          </p:cNvPr>
          <p:cNvSpPr/>
          <p:nvPr/>
        </p:nvSpPr>
        <p:spPr>
          <a:xfrm>
            <a:off x="6629400" y="2875241"/>
            <a:ext cx="4991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Profissão:</a:t>
            </a:r>
          </a:p>
          <a:p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Engenheiro de computação e designer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7B2BE94-297C-4308-9D9A-A82062A8C6B6}"/>
              </a:ext>
            </a:extLst>
          </p:cNvPr>
          <p:cNvSpPr/>
          <p:nvPr/>
        </p:nvSpPr>
        <p:spPr>
          <a:xfrm>
            <a:off x="6629400" y="3950569"/>
            <a:ext cx="49911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white"/>
                </a:solidFill>
                <a:latin typeface="Open Sans Condensed" panose="020B0806030504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Área de atuação:</a:t>
            </a:r>
          </a:p>
          <a:p>
            <a:pPr lvl="0"/>
            <a:r>
              <a:rPr lang="pt-BR" sz="2000" dirty="0">
                <a:solidFill>
                  <a:prstClr val="white"/>
                </a:solidFill>
              </a:rPr>
              <a:t>Desenvolvedor Web e criação de UX e UI</a:t>
            </a:r>
          </a:p>
        </p:txBody>
      </p:sp>
    </p:spTree>
    <p:extLst>
      <p:ext uri="{BB962C8B-B14F-4D97-AF65-F5344CB8AC3E}">
        <p14:creationId xmlns:p14="http://schemas.microsoft.com/office/powerpoint/2010/main" val="21659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ipografia: Netflix">
            <a:extLst>
              <a:ext uri="{FF2B5EF4-FFF2-40B4-BE49-F238E27FC236}">
                <a16:creationId xmlns:a16="http://schemas.microsoft.com/office/drawing/2014/main" id="{4B0B7B57-9139-4770-A39C-5FFCFC536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118450"/>
            <a:ext cx="4667250" cy="19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01022F9-6B0C-4FBD-8637-9186191BDFCB}"/>
              </a:ext>
            </a:extLst>
          </p:cNvPr>
          <p:cNvSpPr/>
          <p:nvPr/>
        </p:nvSpPr>
        <p:spPr>
          <a:xfrm>
            <a:off x="1243012" y="3849737"/>
            <a:ext cx="9705975" cy="1889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empresa mudou seu logo em 2014 com uso de uma tipografia mais simples e flat que o visual que eles adotavam. Provavelmente seguiram essa linha já que é uma tendência no design nos últimos anos.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Netflix causou certas divergências apresentando essa nova tipologia.</a:t>
            </a:r>
          </a:p>
        </p:txBody>
      </p:sp>
    </p:spTree>
    <p:extLst>
      <p:ext uri="{BB962C8B-B14F-4D97-AF65-F5344CB8AC3E}">
        <p14:creationId xmlns:p14="http://schemas.microsoft.com/office/powerpoint/2010/main" val="1694016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ipografia: Stock Car">
            <a:extLst>
              <a:ext uri="{FF2B5EF4-FFF2-40B4-BE49-F238E27FC236}">
                <a16:creationId xmlns:a16="http://schemas.microsoft.com/office/drawing/2014/main" id="{134EBF0D-8C1C-4DCD-9544-E06CBBD32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487412"/>
            <a:ext cx="4667250" cy="1939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9F668AD-AAEC-4B3A-BB3F-7B994472B2E2}"/>
              </a:ext>
            </a:extLst>
          </p:cNvPr>
          <p:cNvSpPr/>
          <p:nvPr/>
        </p:nvSpPr>
        <p:spPr>
          <a:xfrm>
            <a:off x="981075" y="2740015"/>
            <a:ext cx="10229850" cy="37364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Muitas pessoas ao verem a nova tipografia usada com os demais elementos considerou que a mudança com a fonte fez o logo parecer menos sério, como se fosse de uma empresa de brinquedos e não de uma competição esportiva de fato.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Apesar de todos esses casos, é importante ressaltar: gosto é pessoal. Claro que certas decisões continuam ruins, mas todos os casos geraram divergências no público, inclusive os bons!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rgbClr val="352145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Então, pesquise bem e conheça bastante seu público para usar a tipografia que definitivamente seja a mais adequada a ele.</a:t>
            </a:r>
          </a:p>
        </p:txBody>
      </p:sp>
    </p:spTree>
    <p:extLst>
      <p:ext uri="{BB962C8B-B14F-4D97-AF65-F5344CB8AC3E}">
        <p14:creationId xmlns:p14="http://schemas.microsoft.com/office/powerpoint/2010/main" val="157105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C5BF9C99-F1B9-4EE5-9763-4293DF9AD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B76F33-D628-404E-9564-81FA8BFAFD7C}"/>
              </a:ext>
            </a:extLst>
          </p:cNvPr>
          <p:cNvSpPr txBox="1"/>
          <p:nvPr/>
        </p:nvSpPr>
        <p:spPr>
          <a:xfrm>
            <a:off x="3048000" y="2351339"/>
            <a:ext cx="6096000" cy="3274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Procure fontes que se adequem ao contexto que você as estiver utilizando, não utilize fontes muito chamativas onde não há necessidade e tire o foco principal.</a:t>
            </a:r>
          </a:p>
          <a:p>
            <a:pPr algn="ctr">
              <a:lnSpc>
                <a:spcPct val="150000"/>
              </a:lnSpc>
            </a:pPr>
            <a:r>
              <a:rPr lang="pt-BR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combinação de fontes e cores é o forte de muitas imagens criadas, são um dos maiores atrativos para o público ser alcançado.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36ECD0-840A-4796-A51A-51CFF2DFF653}"/>
              </a:ext>
            </a:extLst>
          </p:cNvPr>
          <p:cNvSpPr txBox="1"/>
          <p:nvPr/>
        </p:nvSpPr>
        <p:spPr>
          <a:xfrm>
            <a:off x="485775" y="770189"/>
            <a:ext cx="11220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MAIS UM COMBINADO...</a:t>
            </a:r>
          </a:p>
        </p:txBody>
      </p:sp>
    </p:spTree>
    <p:extLst>
      <p:ext uri="{BB962C8B-B14F-4D97-AF65-F5344CB8AC3E}">
        <p14:creationId xmlns:p14="http://schemas.microsoft.com/office/powerpoint/2010/main" val="278512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7D0345FF-9909-4D7B-BB0D-F89321B4F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608A6D2-7B5D-4FAE-8FD5-32822D214636}"/>
              </a:ext>
            </a:extLst>
          </p:cNvPr>
          <p:cNvSpPr txBox="1"/>
          <p:nvPr/>
        </p:nvSpPr>
        <p:spPr>
          <a:xfrm>
            <a:off x="2850292" y="2596291"/>
            <a:ext cx="6491418" cy="2941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pt-BR" sz="2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Durante esse curso vamos aprender alguns outros conceitos, esses que foram passados anteriormente serão os que mais vão ser utilizados.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89AB6A3-941B-43E8-B179-2CBCF7D28411}"/>
              </a:ext>
            </a:extLst>
          </p:cNvPr>
          <p:cNvSpPr txBox="1"/>
          <p:nvPr/>
        </p:nvSpPr>
        <p:spPr>
          <a:xfrm>
            <a:off x="2381250" y="1106485"/>
            <a:ext cx="742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POR ENQUANTO É SÓ...</a:t>
            </a:r>
          </a:p>
        </p:txBody>
      </p:sp>
    </p:spTree>
    <p:extLst>
      <p:ext uri="{BB962C8B-B14F-4D97-AF65-F5344CB8AC3E}">
        <p14:creationId xmlns:p14="http://schemas.microsoft.com/office/powerpoint/2010/main" val="88597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32A179E0-0173-4732-BDBF-3C60C77ED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74791670-3C6A-4EBC-AEF7-E973184A02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30350" y="2102489"/>
            <a:ext cx="3931300" cy="265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62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067ACC3B-2602-44D4-874E-25D684EEB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BE1BBF3-18D8-4C90-A763-06A365713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018" y="606873"/>
            <a:ext cx="2479814" cy="261758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6780F221-A892-4B8E-8D5D-D1DC12B77354}"/>
              </a:ext>
            </a:extLst>
          </p:cNvPr>
          <p:cNvSpPr txBox="1"/>
          <p:nvPr/>
        </p:nvSpPr>
        <p:spPr>
          <a:xfrm>
            <a:off x="1571475" y="1576401"/>
            <a:ext cx="40863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ESSE SOU </a:t>
            </a:r>
            <a:r>
              <a:rPr lang="pt-BR" sz="4800" dirty="0">
                <a:solidFill>
                  <a:srgbClr val="F86942"/>
                </a:solidFill>
                <a:latin typeface="Raleway Black" panose="020B0A03030101060003" pitchFamily="34" charset="0"/>
              </a:rPr>
              <a:t>EU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4AC75334-6275-40EA-AF8B-FA22E0ACC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5828171" y="1572931"/>
            <a:ext cx="665997" cy="792681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6EFE2162-1F5F-479E-8CF4-55AB04FED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257" y="4254949"/>
            <a:ext cx="1065218" cy="1014273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EF1F2778-8F72-42FC-8923-CECC1AA385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53740" y="4189738"/>
            <a:ext cx="1144695" cy="1144695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73C96CBA-8AFA-466E-8786-BFE3832026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738606" y="4075813"/>
            <a:ext cx="1341607" cy="125862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A44B3E25-43E1-4609-A627-6F4983DACE7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51152" y="4040245"/>
            <a:ext cx="1235410" cy="1228977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9FC9463-86CC-42AE-B9E8-5BF03EBEB8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620384" y="4260085"/>
            <a:ext cx="2483928" cy="89007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7685CD76-5248-49A3-B4D4-62988C5EFD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596744" y="4075813"/>
            <a:ext cx="1261976" cy="125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4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922581C-486C-4928-8852-A1055871AA1F}"/>
              </a:ext>
            </a:extLst>
          </p:cNvPr>
          <p:cNvSpPr txBox="1"/>
          <p:nvPr/>
        </p:nvSpPr>
        <p:spPr>
          <a:xfrm>
            <a:off x="2446638" y="2274838"/>
            <a:ext cx="72987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rgbClr val="0BC2C8"/>
                </a:solidFill>
                <a:latin typeface="Raleway Black" panose="020B0A03030101060003" pitchFamily="34" charset="0"/>
              </a:rPr>
              <a:t>AGORA VAMOS COMEÇAR!</a:t>
            </a:r>
          </a:p>
        </p:txBody>
      </p:sp>
    </p:spTree>
    <p:extLst>
      <p:ext uri="{BB962C8B-B14F-4D97-AF65-F5344CB8AC3E}">
        <p14:creationId xmlns:p14="http://schemas.microsoft.com/office/powerpoint/2010/main" val="236802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5A9547AA-27E5-45AA-BAD0-A9BCEB83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AFACE9-28BF-4DD6-A8AF-4FE8DB350DC7}"/>
              </a:ext>
            </a:extLst>
          </p:cNvPr>
          <p:cNvSpPr txBox="1"/>
          <p:nvPr/>
        </p:nvSpPr>
        <p:spPr>
          <a:xfrm>
            <a:off x="1960097" y="1126235"/>
            <a:ext cx="82718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UM POUCO DE CONCEITO...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708E15-7F7A-4944-BBE4-A8B086FA743F}"/>
              </a:ext>
            </a:extLst>
          </p:cNvPr>
          <p:cNvSpPr txBox="1"/>
          <p:nvPr/>
        </p:nvSpPr>
        <p:spPr>
          <a:xfrm>
            <a:off x="2809103" y="3164700"/>
            <a:ext cx="6573794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“Design ou desenho industrial é a idealização, criação, desenvolvimento, configuração, concepção, elaboração e a especificação de objetos que serão produzidos industrialmente...”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3E9AABA-075B-4C2D-8D62-84D19C0D6968}"/>
              </a:ext>
            </a:extLst>
          </p:cNvPr>
          <p:cNvSpPr txBox="1"/>
          <p:nvPr/>
        </p:nvSpPr>
        <p:spPr>
          <a:xfrm>
            <a:off x="6820929" y="5054513"/>
            <a:ext cx="280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 spc="0" dirty="0">
                <a:solidFill>
                  <a:srgbClr val="352145"/>
                </a:solidFill>
                <a:latin typeface="Raleway Black" panose="020B0A03030101060003" pitchFamily="34" charset="0"/>
                <a:ea typeface="+mn-ea"/>
                <a:cs typeface="+mn-cs"/>
              </a:rPr>
              <a:t>Fonte: Revista Design</a:t>
            </a:r>
          </a:p>
        </p:txBody>
      </p:sp>
    </p:spTree>
    <p:extLst>
      <p:ext uri="{BB962C8B-B14F-4D97-AF65-F5344CB8AC3E}">
        <p14:creationId xmlns:p14="http://schemas.microsoft.com/office/powerpoint/2010/main" val="206800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5A9547AA-27E5-45AA-BAD0-A9BCEB8338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7AFACE9-28BF-4DD6-A8AF-4FE8DB350DC7}"/>
              </a:ext>
            </a:extLst>
          </p:cNvPr>
          <p:cNvSpPr txBox="1"/>
          <p:nvPr/>
        </p:nvSpPr>
        <p:spPr>
          <a:xfrm>
            <a:off x="1944072" y="711868"/>
            <a:ext cx="83038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APLICADO AO NOSSO MEIO</a:t>
            </a:r>
          </a:p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DENTRO DE UMA IGREJA,</a:t>
            </a:r>
          </a:p>
          <a:p>
            <a:pPr algn="ctr"/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O QUE É DESIGN?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14FCCE1-5806-4D1E-9F43-DEC830908642}"/>
              </a:ext>
            </a:extLst>
          </p:cNvPr>
          <p:cNvSpPr txBox="1"/>
          <p:nvPr/>
        </p:nvSpPr>
        <p:spPr>
          <a:xfrm>
            <a:off x="2125362" y="3732059"/>
            <a:ext cx="7941276" cy="1428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É a forma de comunicarmos, através de forma atrativa, limpa e conceitual alguma informação ao público alvo, sendo sucinto nos textos e fotos a serem expostos.</a:t>
            </a:r>
          </a:p>
        </p:txBody>
      </p:sp>
    </p:spTree>
    <p:extLst>
      <p:ext uri="{BB962C8B-B14F-4D97-AF65-F5344CB8AC3E}">
        <p14:creationId xmlns:p14="http://schemas.microsoft.com/office/powerpoint/2010/main" val="372540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097CE733-8A57-4210-A034-D3C6A2E4B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6096000" cy="6857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89FD954-0B32-41AE-839E-0DB55AA3C2BF}"/>
              </a:ext>
            </a:extLst>
          </p:cNvPr>
          <p:cNvSpPr txBox="1"/>
          <p:nvPr/>
        </p:nvSpPr>
        <p:spPr>
          <a:xfrm>
            <a:off x="371643" y="768635"/>
            <a:ext cx="53527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ALGUNS EXEMPLOS DE COMO O DESIGN PODE </a:t>
            </a:r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CONTRIBUIR</a:t>
            </a:r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 EM UMA </a:t>
            </a:r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IGREJA</a:t>
            </a:r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: </a:t>
            </a:r>
          </a:p>
        </p:txBody>
      </p:sp>
      <p:pic>
        <p:nvPicPr>
          <p:cNvPr id="1026" name="Picture 2" descr="A imagem pode conter: 6 pessoas, pessoas sorrindo, texto">
            <a:extLst>
              <a:ext uri="{FF2B5EF4-FFF2-40B4-BE49-F238E27FC236}">
                <a16:creationId xmlns:a16="http://schemas.microsoft.com/office/drawing/2014/main" id="{FD1E291A-5102-43A6-8148-478475CD3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2292">
            <a:off x="7018149" y="175224"/>
            <a:ext cx="2181835" cy="21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nhum texto alternativo automÃ¡tico disponÃ­vel.">
            <a:extLst>
              <a:ext uri="{FF2B5EF4-FFF2-40B4-BE49-F238E27FC236}">
                <a16:creationId xmlns:a16="http://schemas.microsoft.com/office/drawing/2014/main" id="{B1909992-1033-4971-8316-BB88F1D50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42624">
            <a:off x="9182851" y="1427936"/>
            <a:ext cx="2181836" cy="218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imagem pode conter: uma ou mais pessoas e texto">
            <a:extLst>
              <a:ext uri="{FF2B5EF4-FFF2-40B4-BE49-F238E27FC236}">
                <a16:creationId xmlns:a16="http://schemas.microsoft.com/office/drawing/2014/main" id="{584DAE9D-8821-45E9-B25A-3DAEED2BB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7749">
            <a:off x="7213199" y="2466388"/>
            <a:ext cx="2181835" cy="21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imagem pode conter: 3 pessoas, pessoas sorrindo, texto">
            <a:extLst>
              <a:ext uri="{FF2B5EF4-FFF2-40B4-BE49-F238E27FC236}">
                <a16:creationId xmlns:a16="http://schemas.microsoft.com/office/drawing/2014/main" id="{6267B7D4-6F8E-47FE-9C7E-918E46523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22147">
            <a:off x="8983530" y="3849111"/>
            <a:ext cx="2050013" cy="205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F61175A-B6C6-4944-A83C-2D6FE4F7EB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6866">
            <a:off x="7229078" y="5034781"/>
            <a:ext cx="2150076" cy="143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6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AA9ACE8D-D0E0-441D-A5DD-9386399AF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799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015B590-F993-4DF0-9104-6C8B2F2E27C0}"/>
              </a:ext>
            </a:extLst>
          </p:cNvPr>
          <p:cNvSpPr txBox="1"/>
          <p:nvPr/>
        </p:nvSpPr>
        <p:spPr>
          <a:xfrm>
            <a:off x="371643" y="768635"/>
            <a:ext cx="11408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Raleway Black" panose="020B0A03030101060003" pitchFamily="34" charset="0"/>
              </a:rPr>
              <a:t>ÁREAS DE ATUAÇÃO DO DESIGN </a:t>
            </a:r>
            <a:r>
              <a:rPr lang="pt-BR" sz="4800" dirty="0">
                <a:solidFill>
                  <a:srgbClr val="352145"/>
                </a:solidFill>
                <a:latin typeface="Raleway Black" panose="020B0A03030101060003" pitchFamily="34" charset="0"/>
              </a:rPr>
              <a:t>DENTRO DA IGREJA: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F7415B1-8BFD-4E6C-85D9-5AB7848E5604}"/>
              </a:ext>
            </a:extLst>
          </p:cNvPr>
          <p:cNvSpPr txBox="1"/>
          <p:nvPr/>
        </p:nvSpPr>
        <p:spPr>
          <a:xfrm>
            <a:off x="1128584" y="3010693"/>
            <a:ext cx="4539049" cy="2813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Edição de imagem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Criação de convites/banners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Edição de vídeo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Criação de vídeos convites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Personalização de boletins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Criação de modelos de camisas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337891C-32F9-4F16-97E0-16F00EA77510}"/>
              </a:ext>
            </a:extLst>
          </p:cNvPr>
          <p:cNvSpPr txBox="1"/>
          <p:nvPr/>
        </p:nvSpPr>
        <p:spPr>
          <a:xfrm>
            <a:off x="6660292" y="3010693"/>
            <a:ext cx="4930346" cy="1889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pc="-150">
                <a:solidFill>
                  <a:srgbClr val="41A2A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Criação de logo para ministérios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Melhor uso de redes sociais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000" spc="0" dirty="0">
                <a:solidFill>
                  <a:schemeClr val="bg1"/>
                </a:solidFill>
              </a:rPr>
              <a:t>Melhor divulgação de programações</a:t>
            </a:r>
          </a:p>
          <a:p>
            <a:pPr algn="l">
              <a:lnSpc>
                <a:spcPct val="150000"/>
              </a:lnSpc>
            </a:pPr>
            <a:r>
              <a:rPr lang="pt-BR" sz="2000" spc="0" dirty="0">
                <a:solidFill>
                  <a:schemeClr val="bg1"/>
                </a:solidFill>
              </a:rPr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287127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1116</Words>
  <Application>Microsoft Office PowerPoint</Application>
  <PresentationFormat>Widescreen</PresentationFormat>
  <Paragraphs>161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49" baseType="lpstr">
      <vt:lpstr>Adobe Devanagari</vt:lpstr>
      <vt:lpstr>Aesthetik Script</vt:lpstr>
      <vt:lpstr>Alex Brush</vt:lpstr>
      <vt:lpstr>Arial</vt:lpstr>
      <vt:lpstr>Bebas Neue</vt:lpstr>
      <vt:lpstr>brushgyo</vt:lpstr>
      <vt:lpstr>Calibri</vt:lpstr>
      <vt:lpstr>Calibri Light</vt:lpstr>
      <vt:lpstr>j.d.</vt:lpstr>
      <vt:lpstr>Montserrat</vt:lpstr>
      <vt:lpstr>Open Sans</vt:lpstr>
      <vt:lpstr>Open Sans Condensed</vt:lpstr>
      <vt:lpstr>Oswald</vt:lpstr>
      <vt:lpstr>Raleway Black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Lira de S.</dc:creator>
  <cp:lastModifiedBy>Matheus Lira de S.</cp:lastModifiedBy>
  <cp:revision>28</cp:revision>
  <dcterms:created xsi:type="dcterms:W3CDTF">2018-08-14T13:41:52Z</dcterms:created>
  <dcterms:modified xsi:type="dcterms:W3CDTF">2018-08-14T20:07:57Z</dcterms:modified>
</cp:coreProperties>
</file>